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2" r:id="rId7"/>
    <p:sldId id="263" r:id="rId8"/>
    <p:sldId id="264" r:id="rId9"/>
    <p:sldId id="265" r:id="rId10"/>
    <p:sldId id="266" r:id="rId11"/>
    <p:sldId id="259" r:id="rId12"/>
    <p:sldId id="260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20B242-3C86-4877-964C-4660B05882B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76BE36A-7268-4E21-8615-B7812C8D20D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google.com/url?sa=i&amp;rct=j&amp;q=&amp;esrc=s&amp;source=images&amp;cd=&amp;cad=rja&amp;uact=8&amp;ved=2ahUKEwjk8Nm8xavcAhUGxlQKHVvRA-IQjRx6BAgBEAU&amp;url=https://tenor.com/search/jail-gifs&amp;psig=AOvVaw2zVRrqBIdnzQu38_1JJLmQ&amp;ust=153210267724105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google.com/url?sa=i&amp;rct=j&amp;q=&amp;esrc=s&amp;source=images&amp;cd=&amp;cad=rja&amp;uact=8&amp;ved=2ahUKEwjk8Nm8xavcAhUGxlQKHVvRA-IQjRx6BAgBEAU&amp;url=https://tenor.com/search/jail-gifs&amp;psig=AOvVaw2zVRrqBIdnzQu38_1JJLmQ&amp;ust=153210267724105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sp.sdsheriff.com/DSB/DPD/Training/Training%20Bulletins/Sentenced%20to%20Hour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id1Ku84orbAhWhqFQKHctVDeQQjRx6BAgBEAU&amp;url=http://www.sanctuarybailbond.com/single-post/2017/07/06/ABC-Top-75-Mugshots-74-711&amp;psig=AOvVaw1dyTta2ovCVNrTfyjoECGE&amp;ust=152657856243769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cad=rja&amp;uact=8&amp;ved=2ahUKEwi5-fuM44rbAhWB-VQKHQGzBqoQjRx6BAgBEAU&amp;url=https://www.pinterest.com/pin/355573333058518453/&amp;psig=AOvVaw09dBxHc47q0vN_7n9u1MOa&amp;ust=152657872869285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google.com/url?sa=i&amp;rct=j&amp;q=&amp;esrc=s&amp;source=images&amp;cd=&amp;cad=rja&amp;uact=8&amp;ved=2ahUKEwjk8Nm8xavcAhUGxlQKHVvRA-IQjRx6BAgBEAU&amp;url=https://tenor.com/search/jail-gifs&amp;psig=AOvVaw2zVRrqBIdnzQu38_1JJLmQ&amp;ust=153210267724105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hdphoto" Target="../media/hdphoto1.wdp"/><Relationship Id="rId7" Type="http://schemas.openxmlformats.org/officeDocument/2006/relationships/hyperlink" Target="https://www.google.com/url?sa=i&amp;rct=j&amp;q=&amp;esrc=s&amp;source=images&amp;cd=&amp;cad=rja&amp;uact=8&amp;ved=2ahUKEwjk8Nm8xavcAhUGxlQKHVvRA-IQjRx6BAgBEAU&amp;url=https://tenor.com/search/jail-gifs&amp;psig=AOvVaw2zVRrqBIdnzQu38_1JJLmQ&amp;ust=153210267724105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404" y="2057400"/>
            <a:ext cx="278780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85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4777"/>
            <a:ext cx="8736870" cy="4192624"/>
          </a:xfrm>
        </p:spPr>
        <p:txBody>
          <a:bodyPr numCol="2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SUTIL, LANDON</a:t>
            </a:r>
          </a:p>
          <a:p>
            <a:pPr>
              <a:lnSpc>
                <a:spcPct val="200000"/>
              </a:lnSpc>
            </a:pPr>
            <a:r>
              <a:rPr lang="en-US" dirty="0"/>
              <a:t>ELLIS, SCOTT</a:t>
            </a:r>
          </a:p>
          <a:p>
            <a:pPr>
              <a:lnSpc>
                <a:spcPct val="200000"/>
              </a:lnSpc>
            </a:pPr>
            <a:r>
              <a:rPr lang="en-US" dirty="0"/>
              <a:t>HOLT, KATHLEEN</a:t>
            </a:r>
          </a:p>
          <a:p>
            <a:pPr>
              <a:lnSpc>
                <a:spcPct val="200000"/>
              </a:lnSpc>
            </a:pPr>
            <a:r>
              <a:rPr lang="en-US" dirty="0"/>
              <a:t>SCIMECA, RONALD</a:t>
            </a:r>
          </a:p>
        </p:txBody>
      </p:sp>
      <p:pic>
        <p:nvPicPr>
          <p:cNvPr id="8" name="Picture 2" descr="Related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10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0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4777"/>
            <a:ext cx="8736870" cy="4192624"/>
          </a:xfrm>
        </p:spPr>
        <p:txBody>
          <a:bodyPr numCol="2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SUTIL, LANDON</a:t>
            </a:r>
          </a:p>
          <a:p>
            <a:pPr>
              <a:lnSpc>
                <a:spcPct val="200000"/>
              </a:lnSpc>
            </a:pPr>
            <a:r>
              <a:rPr lang="en-US" dirty="0"/>
              <a:t>HOLT, KATHLEEN</a:t>
            </a:r>
          </a:p>
        </p:txBody>
      </p:sp>
      <p:pic>
        <p:nvPicPr>
          <p:cNvPr id="8" name="Picture 2" descr="Related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10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9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Waives 4019 Credits: Past , Present &amp; Future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/>
              <a:t>Consecutive – </a:t>
            </a:r>
          </a:p>
          <a:p>
            <a:pPr lvl="1"/>
            <a:r>
              <a:rPr lang="en-US" dirty="0"/>
              <a:t>If consecutive to each other - longest commitment goes last</a:t>
            </a:r>
          </a:p>
          <a:p>
            <a:endParaRPr lang="en-US" dirty="0"/>
          </a:p>
          <a:p>
            <a:r>
              <a:rPr lang="en-US" dirty="0"/>
              <a:t>Flash Incarceration – 3453(Q)</a:t>
            </a:r>
          </a:p>
          <a:p>
            <a:endParaRPr lang="en-US" dirty="0"/>
          </a:p>
          <a:p>
            <a:r>
              <a:rPr lang="en-US" dirty="0"/>
              <a:t>Hourly Commit – </a:t>
            </a:r>
            <a:r>
              <a:rPr lang="en-US" dirty="0">
                <a:hlinkClick r:id="rId2"/>
              </a:rPr>
              <a:t>Training Bulletin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	Ex: 96 </a:t>
            </a:r>
            <a:r>
              <a:rPr lang="en-US" dirty="0" err="1"/>
              <a:t>hrs</a:t>
            </a:r>
            <a:r>
              <a:rPr lang="en-US" dirty="0"/>
              <a:t> / 2 </a:t>
            </a:r>
            <a:r>
              <a:rPr lang="en-US" dirty="0" err="1"/>
              <a:t>tcc</a:t>
            </a:r>
            <a:r>
              <a:rPr lang="en-US" dirty="0"/>
              <a:t> – NO 4019 credits</a:t>
            </a:r>
          </a:p>
          <a:p>
            <a:pPr marL="64008" indent="0">
              <a:buNone/>
            </a:pPr>
            <a:r>
              <a:rPr lang="en-US" dirty="0"/>
              <a:t>	      96 </a:t>
            </a:r>
            <a:r>
              <a:rPr lang="en-US" dirty="0" err="1"/>
              <a:t>hrs</a:t>
            </a:r>
            <a:r>
              <a:rPr lang="en-US" dirty="0"/>
              <a:t> / 0 </a:t>
            </a:r>
            <a:r>
              <a:rPr lang="en-US" dirty="0" err="1"/>
              <a:t>tcc</a:t>
            </a:r>
            <a:r>
              <a:rPr lang="en-US" dirty="0"/>
              <a:t> – entitled to 4019 credits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3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52728"/>
          </a:xfrm>
        </p:spPr>
        <p:txBody>
          <a:bodyPr/>
          <a:lstStyle/>
          <a:p>
            <a:r>
              <a:rPr lang="en-US" dirty="0"/>
              <a:t>Example #1: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/>
          <a:stretch/>
        </p:blipFill>
        <p:spPr bwMode="auto">
          <a:xfrm>
            <a:off x="1077686" y="1274884"/>
            <a:ext cx="6919467" cy="55831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7686" y="3657600"/>
            <a:ext cx="2786743" cy="2032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3606800"/>
            <a:ext cx="2498271" cy="2032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46371" y="4095471"/>
            <a:ext cx="1650781" cy="1129672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6" y="1759023"/>
            <a:ext cx="7991475" cy="299085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9248" y="282950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 Prison Commit 4 </a:t>
            </a:r>
            <a:r>
              <a:rPr lang="en-US" dirty="0" err="1">
                <a:solidFill>
                  <a:schemeClr val="bg1"/>
                </a:solidFill>
              </a:rPr>
              <a:t>yrs</a:t>
            </a:r>
            <a:r>
              <a:rPr lang="en-US" dirty="0">
                <a:solidFill>
                  <a:schemeClr val="bg1"/>
                </a:solidFill>
              </a:rPr>
              <a:t>/29 TCC 2/2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460" y="392205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1170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0460" y="43543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LPAP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660" y="3188732"/>
            <a:ext cx="366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Awt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Pkg</a:t>
            </a:r>
            <a:r>
              <a:rPr lang="en-US" dirty="0">
                <a:solidFill>
                  <a:schemeClr val="bg1"/>
                </a:solidFill>
              </a:rPr>
              <a:t> (today's date)</a:t>
            </a:r>
          </a:p>
        </p:txBody>
      </p:sp>
      <p:pic>
        <p:nvPicPr>
          <p:cNvPr id="1026" name="Picture 2" descr="Image result for gru in jai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80" y="152400"/>
            <a:ext cx="1650078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787"/>
            <a:ext cx="3429000" cy="838200"/>
          </a:xfrm>
        </p:spPr>
        <p:txBody>
          <a:bodyPr>
            <a:normAutofit/>
          </a:bodyPr>
          <a:lstStyle/>
          <a:p>
            <a:r>
              <a:rPr lang="en-US" dirty="0"/>
              <a:t>Example #2: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9" y="843644"/>
            <a:ext cx="6176303" cy="60143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0829" y="3771899"/>
            <a:ext cx="2536371" cy="250371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49685" y="3730171"/>
            <a:ext cx="2257446" cy="33382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87886" y="4419601"/>
            <a:ext cx="1419246" cy="142965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36271" y="4022271"/>
            <a:ext cx="3303814" cy="23041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1" y="1676404"/>
            <a:ext cx="8343230" cy="354437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0200" y="2819400"/>
            <a:ext cx="444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Local Prison Commit 4 </a:t>
            </a:r>
            <a:r>
              <a:rPr lang="en-US" sz="1400" dirty="0" err="1">
                <a:solidFill>
                  <a:prstClr val="black"/>
                </a:solidFill>
              </a:rPr>
              <a:t>yrs</a:t>
            </a:r>
            <a:r>
              <a:rPr lang="en-US" sz="1400" dirty="0">
                <a:solidFill>
                  <a:prstClr val="black"/>
                </a:solidFill>
              </a:rPr>
              <a:t>/2 </a:t>
            </a:r>
            <a:r>
              <a:rPr lang="en-US" sz="1400" dirty="0" err="1">
                <a:solidFill>
                  <a:prstClr val="black"/>
                </a:solidFill>
              </a:rPr>
              <a:t>yrs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susp</a:t>
            </a:r>
            <a:r>
              <a:rPr lang="en-US" sz="1400" dirty="0">
                <a:solidFill>
                  <a:prstClr val="black"/>
                </a:solidFill>
              </a:rPr>
              <a:t>/184 </a:t>
            </a:r>
            <a:r>
              <a:rPr lang="en-US" sz="1400" dirty="0" err="1">
                <a:solidFill>
                  <a:prstClr val="black"/>
                </a:solidFill>
              </a:rPr>
              <a:t>tcc</a:t>
            </a:r>
            <a:r>
              <a:rPr lang="en-US" sz="1400" dirty="0">
                <a:solidFill>
                  <a:prstClr val="black"/>
                </a:solidFill>
              </a:rPr>
              <a:t> 2/2</a:t>
            </a:r>
          </a:p>
          <a:p>
            <a:r>
              <a:rPr lang="en-US" sz="1400" dirty="0" err="1">
                <a:solidFill>
                  <a:prstClr val="black"/>
                </a:solidFill>
              </a:rPr>
              <a:t>Awt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Pkg</a:t>
            </a:r>
            <a:r>
              <a:rPr lang="en-US" sz="1400" dirty="0">
                <a:solidFill>
                  <a:prstClr val="black"/>
                </a:solidFill>
              </a:rPr>
              <a:t> (Today's date)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131" y="3954248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ICS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ICS</a:t>
            </a:r>
          </a:p>
          <a:p>
            <a:r>
              <a:rPr lang="en-US" sz="1200" dirty="0">
                <a:solidFill>
                  <a:prstClr val="black"/>
                </a:solidFill>
              </a:rPr>
              <a:t>LPAP</a:t>
            </a:r>
          </a:p>
        </p:txBody>
      </p:sp>
      <p:sp>
        <p:nvSpPr>
          <p:cNvPr id="3" name="AutoShape 2" descr="Image result for elmo mugsho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914400"/>
            <a:ext cx="43624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elmo mugsho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3838" y="-762000"/>
            <a:ext cx="43624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"/>
            <a:ext cx="3186112" cy="12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dirty="0" err="1"/>
              <a:t>Sutil</a:t>
            </a:r>
            <a:r>
              <a:rPr lang="en-US" dirty="0"/>
              <a:t>, Landon</a:t>
            </a:r>
          </a:p>
          <a:p>
            <a:r>
              <a:rPr lang="en-US" dirty="0"/>
              <a:t>Guthrie, Vincent</a:t>
            </a:r>
          </a:p>
          <a:p>
            <a:r>
              <a:rPr lang="en-US" dirty="0"/>
              <a:t>Johnson,Richard-</a:t>
            </a:r>
            <a:r>
              <a:rPr lang="en-US" sz="1900" dirty="0"/>
              <a:t>b1c1</a:t>
            </a:r>
          </a:p>
          <a:p>
            <a:r>
              <a:rPr lang="en-US" dirty="0"/>
              <a:t>Ellis, Scott</a:t>
            </a:r>
          </a:p>
          <a:p>
            <a:endParaRPr lang="en-US" dirty="0"/>
          </a:p>
          <a:p>
            <a:r>
              <a:rPr lang="en-US" dirty="0"/>
              <a:t>Holt, Kathleen</a:t>
            </a:r>
          </a:p>
          <a:p>
            <a:r>
              <a:rPr lang="en-US" dirty="0"/>
              <a:t>Bedolla, Male</a:t>
            </a:r>
          </a:p>
          <a:p>
            <a:endParaRPr lang="en-US" dirty="0"/>
          </a:p>
          <a:p>
            <a:endParaRPr lang="en-US" dirty="0"/>
          </a:p>
          <a:p>
            <a:pPr marL="64008" indent="0">
              <a:buNone/>
            </a:pPr>
            <a:endParaRPr lang="en-US" dirty="0"/>
          </a:p>
          <a:p>
            <a:pPr marL="64008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Jensen, Mark</a:t>
            </a:r>
          </a:p>
          <a:p>
            <a:r>
              <a:rPr lang="en-US" dirty="0"/>
              <a:t>Cohen, Richard</a:t>
            </a:r>
          </a:p>
          <a:p>
            <a:r>
              <a:rPr lang="en-US" dirty="0"/>
              <a:t>Mendez, Raul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50022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DOB: 9/02/1970</a:t>
            </a:r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810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6801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03" y="1752600"/>
            <a:ext cx="8229600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dirty="0"/>
              <a:t>**JIMS Login-User: Train &amp; Terminal Number Ex: Train7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586400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87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0" b="97685" l="2146" r="95279">
                        <a14:foregroundMark x1="6438" y1="33333" x2="6438" y2="33333"/>
                        <a14:foregroundMark x1="2575" y1="32870" x2="2575" y2="32870"/>
                        <a14:foregroundMark x1="50215" y1="94444" x2="50215" y2="94444"/>
                        <a14:foregroundMark x1="91416" y1="57870" x2="91416" y2="57870"/>
                        <a14:foregroundMark x1="95708" y1="57870" x2="95708" y2="57870"/>
                        <a14:foregroundMark x1="46352" y1="4630" x2="46352" y2="4630"/>
                        <a14:foregroundMark x1="50215" y1="97685" x2="50215" y2="9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62" y="4726050"/>
            <a:ext cx="2219325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4777"/>
            <a:ext cx="8736870" cy="4192624"/>
          </a:xfrm>
        </p:spPr>
        <p:txBody>
          <a:bodyPr numCol="2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SUTIL, LANDON</a:t>
            </a:r>
          </a:p>
          <a:p>
            <a:pPr>
              <a:lnSpc>
                <a:spcPct val="200000"/>
              </a:lnSpc>
            </a:pPr>
            <a:r>
              <a:rPr lang="en-US" dirty="0"/>
              <a:t>RICO, DAVID</a:t>
            </a:r>
          </a:p>
          <a:p>
            <a:pPr>
              <a:lnSpc>
                <a:spcPct val="200000"/>
              </a:lnSpc>
            </a:pPr>
            <a:r>
              <a:rPr lang="en-US" dirty="0"/>
              <a:t>JOHNSON, RICHARD</a:t>
            </a:r>
          </a:p>
          <a:p>
            <a:pPr>
              <a:lnSpc>
                <a:spcPct val="200000"/>
              </a:lnSpc>
            </a:pPr>
            <a:r>
              <a:rPr lang="en-US" dirty="0"/>
              <a:t>ELLIS, SCOTT</a:t>
            </a:r>
          </a:p>
          <a:p>
            <a:pPr>
              <a:lnSpc>
                <a:spcPct val="200000"/>
              </a:lnSpc>
            </a:pPr>
            <a:r>
              <a:rPr lang="en-US" dirty="0"/>
              <a:t>PARKER, JEFF</a:t>
            </a:r>
          </a:p>
          <a:p>
            <a:pPr>
              <a:lnSpc>
                <a:spcPct val="200000"/>
              </a:lnSpc>
            </a:pPr>
            <a:r>
              <a:rPr lang="en-US" dirty="0"/>
              <a:t>HOLT, KATHLEEN</a:t>
            </a:r>
          </a:p>
          <a:p>
            <a:pPr>
              <a:lnSpc>
                <a:spcPct val="200000"/>
              </a:lnSpc>
            </a:pPr>
            <a:r>
              <a:rPr lang="en-US" dirty="0"/>
              <a:t>SCIMECA, RONALD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44" y="4683188"/>
            <a:ext cx="1066800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9778" y1="37778" x2="29778" y2="37778"/>
                        <a14:foregroundMark x1="42222" y1="38222" x2="42222" y2="38222"/>
                        <a14:foregroundMark x1="58222" y1="37333" x2="58222" y2="37333"/>
                        <a14:foregroundMark x1="56889" y1="52000" x2="56889" y2="52000"/>
                        <a14:foregroundMark x1="55111" y1="52889" x2="55111" y2="52889"/>
                        <a14:foregroundMark x1="42667" y1="50667" x2="42667" y2="50667"/>
                        <a14:foregroundMark x1="30222" y1="51556" x2="30222" y2="51556"/>
                        <a14:foregroundMark x1="30222" y1="61778" x2="30222" y2="61778"/>
                        <a14:foregroundMark x1="31111" y1="67111" x2="31111" y2="67111"/>
                        <a14:foregroundMark x1="44000" y1="62222" x2="44000" y2="62222"/>
                        <a14:foregroundMark x1="42222" y1="67111" x2="42222" y2="67111"/>
                        <a14:foregroundMark x1="56000" y1="62222" x2="56000" y2="62222"/>
                        <a14:foregroundMark x1="31111" y1="78222" x2="31111" y2="7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683188"/>
            <a:ext cx="2143125" cy="2143125"/>
          </a:xfrm>
          <a:prstGeom prst="rect">
            <a:avLst/>
          </a:prstGeom>
        </p:spPr>
      </p:pic>
      <p:pic>
        <p:nvPicPr>
          <p:cNvPr id="8" name="Picture 2" descr="Related image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9910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9465B5-9F76-4C63-9058-ABE5C58159F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4E4382-2DC4-4281-9E7C-4C4BBE8B4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6E5473-0C92-4F15-A690-5556B8BA0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368</TotalTime>
  <Words>197</Words>
  <Application>Microsoft Office PowerPoint</Application>
  <PresentationFormat>On-screen Show (4:3)</PresentationFormat>
  <Paragraphs>64</Paragraphs>
  <Slides>11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Franklin Gothic Book</vt:lpstr>
      <vt:lpstr>Wingdings 2</vt:lpstr>
      <vt:lpstr>Technic</vt:lpstr>
      <vt:lpstr>Phase III</vt:lpstr>
      <vt:lpstr>Commitment Info</vt:lpstr>
      <vt:lpstr>Example #1:</vt:lpstr>
      <vt:lpstr>JIMS</vt:lpstr>
      <vt:lpstr>Example #2:</vt:lpstr>
      <vt:lpstr>JIMS</vt:lpstr>
      <vt:lpstr>Exercises</vt:lpstr>
      <vt:lpstr>Exercises</vt:lpstr>
      <vt:lpstr>Exercises</vt:lpstr>
      <vt:lpstr>Exercises</vt:lpstr>
      <vt:lpstr>Exercises</vt:lpstr>
    </vt:vector>
  </TitlesOfParts>
  <Company>SDSD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SDSD</dc:creator>
  <cp:lastModifiedBy>Parker, Winthrop</cp:lastModifiedBy>
  <cp:revision>26</cp:revision>
  <dcterms:created xsi:type="dcterms:W3CDTF">2017-10-10T20:02:26Z</dcterms:created>
  <dcterms:modified xsi:type="dcterms:W3CDTF">2022-04-18T19:50:15Z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