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64" r:id="rId6"/>
    <p:sldId id="259" r:id="rId7"/>
    <p:sldId id="269" r:id="rId8"/>
    <p:sldId id="270" r:id="rId9"/>
    <p:sldId id="261" r:id="rId10"/>
    <p:sldId id="260" r:id="rId11"/>
    <p:sldId id="257" r:id="rId12"/>
    <p:sldId id="271" r:id="rId13"/>
    <p:sldId id="268" r:id="rId14"/>
    <p:sldId id="272" r:id="rId15"/>
    <p:sldId id="273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218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E3C66F15-A229-4698-BDA6-5FD7B36EFD67}" type="datetimeFigureOut">
              <a:rPr lang="en-US" smtClean="0"/>
              <a:t>4/18/2022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4E3F7B5-1967-4E21-9DA9-A6881DA64A3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google.com/url?sa=i&amp;rct=j&amp;q=&amp;esrc=s&amp;source=images&amp;cd=&amp;cad=rja&amp;uact=8&amp;ved=2ahUKEwjHiLO13IDZAhVW6WMKHchKCk8QjRx6BAgAEAY&amp;url=https://kotaku.com/1820698641&amp;psig=AOvVaw2i5rpAbe0_ngruWjtxC5C0&amp;ust=1517437221215958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hyperlink" Target="https://www.google.com/url?sa=i&amp;rct=j&amp;q=&amp;esrc=s&amp;source=images&amp;cd=&amp;cad=rja&amp;uact=8&amp;ved=2ahUKEwiNuKKW8-faAhUM-mMKHelSB3wQjRx6BAgBEAU&amp;url=https://tenor.com/view/deadpool-bridge-funny-gif-5274428&amp;psig=AOvVaw2twaJ0rTFqPC07BgZb2Ufh&amp;ust=152538039764839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hyperlink" Target="https://www.google.com/url?sa=i&amp;rct=j&amp;q=&amp;esrc=s&amp;source=images&amp;cd=&amp;cad=rja&amp;uact=8&amp;ved=2ahUKEwj9wuK8vdndAhX4JDQIHbfRCnwQjRx6BAgBEAU&amp;url=https://melbournechapter.net/explore/transparent-batman-animated-gif/&amp;psig=AOvVaw0S7Ywy9HFnXuCQRflAL2LM&amp;ust=153807911290158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s://giphy.com/gifs/batman-v-superman-dawn-of-justice-rwqRqhAc0CN1K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url?sa=i&amp;rct=j&amp;q=&amp;esrc=s&amp;source=images&amp;cd=&amp;cad=rja&amp;uact=8&amp;ved=2ahUKEwjqxbSp2IDZAhVN2WMKHbVMB04QjRx6BAgAEAY&amp;url=https://giphy.com/gifs/transformation-YMIFia178k0UM&amp;psig=AOvVaw1e41phCLHqxyE8pV8LshN0&amp;ust=1517436152892026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hyperlink" Target="http://www.google.com/url?sa=i&amp;rct=j&amp;q=&amp;esrc=s&amp;source=images&amp;cd=&amp;cad=rja&amp;uact=8&amp;ved=2ahUKEwjKtovUiKbZAhUqxFQKHQFLC_gQjRx6BAgAEAY&amp;url=http://faces-vs-heels-caw.wikia.com/wiki/Lion-O&amp;psig=AOvVaw2HstMzVIjebUlxNEGyGe63&amp;ust=1518720259492476" TargetMode="External"/><Relationship Id="rId7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com/url?sa=i&amp;rct=j&amp;q=&amp;esrc=s&amp;source=images&amp;cd=&amp;cad=rja&amp;uact=8&amp;ved=2ahUKEwicxtC1iabZAhUqwFQKHcRJA-QQjRx6BAgAEAY&amp;url=https://wackko200.deviantart.com/art/Osbert-Snarf-26155734&amp;psig=AOvVaw2jKqQ5Vz0vsslPcBDYOL57&amp;ust=1518720612931077" TargetMode="External"/><Relationship Id="rId5" Type="http://schemas.microsoft.com/office/2007/relationships/hdphoto" Target="../media/hdphoto1.wdp"/><Relationship Id="rId4" Type="http://schemas.openxmlformats.org/officeDocument/2006/relationships/image" Target="../media/image9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hyperlink" Target="https://giphy.com/gifs/wolverine-s6EX7vUiBaf6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hyperlink" Target="https://giphy.com/gifs/cat-break-prison-VHzar1rR5mySA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Phase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Day 3</a:t>
            </a:r>
          </a:p>
        </p:txBody>
      </p:sp>
      <p:pic>
        <p:nvPicPr>
          <p:cNvPr id="5122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4186"/>
            <a:ext cx="9144000" cy="466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4963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J-18 Sentence Calculation Record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857739-7894-4ACD-9E69-BBA503FAC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1295400"/>
            <a:ext cx="4362357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165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/>
              <a:t>Palmer</a:t>
            </a:r>
          </a:p>
          <a:p>
            <a:r>
              <a:rPr lang="en-US"/>
              <a:t>Salazar</a:t>
            </a:r>
            <a:endParaRPr lang="en-US" dirty="0"/>
          </a:p>
          <a:p>
            <a:r>
              <a:rPr lang="en-US" dirty="0"/>
              <a:t>Stubblefield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Image result for funny deadpool gif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4338898"/>
            <a:ext cx="4724400" cy="2223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5644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exercises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r>
              <a:rPr lang="en-US" dirty="0" err="1"/>
              <a:t>Leeon</a:t>
            </a:r>
            <a:endParaRPr lang="en-US" dirty="0"/>
          </a:p>
          <a:p>
            <a:r>
              <a:rPr lang="en-US" dirty="0"/>
              <a:t>Thomas</a:t>
            </a:r>
          </a:p>
          <a:p>
            <a:r>
              <a:rPr lang="en-US" dirty="0"/>
              <a:t>Vasquez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 descr="Related imag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481430"/>
            <a:ext cx="3048000" cy="3376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5641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TO produce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Issued by the court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A document ordering a person to appear in court on a judicial matter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If the OTP document has bail amount then should be processed as an additional arrest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Arrest type: </a:t>
            </a:r>
            <a:r>
              <a:rPr lang="en-US" b="1"/>
              <a:t>Booked Remand  (BRMD)</a:t>
            </a:r>
            <a:endParaRPr lang="en-US" b="1" dirty="0"/>
          </a:p>
        </p:txBody>
      </p:sp>
      <p:pic>
        <p:nvPicPr>
          <p:cNvPr id="6146" name="Picture 2" descr="Related image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406" y="0"/>
            <a:ext cx="3352800" cy="1609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96192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Order TO produce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7924800" cy="403860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900" dirty="0"/>
              <a:t>If an OTP is received on a case that the incarcerated individual is not booked on, the OTP date is entered as an Additional Court date</a:t>
            </a:r>
          </a:p>
        </p:txBody>
      </p:sp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800100" y="3200400"/>
            <a:ext cx="7543800" cy="223393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685800" y="5584119"/>
            <a:ext cx="7658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/>
              <a:t>NOTE: </a:t>
            </a:r>
            <a:r>
              <a:rPr lang="en-US" sz="2000" dirty="0"/>
              <a:t>When entering the OTP date, the case number assigned must be entered to distinguish which case the incarcerated person is scheduled for</a:t>
            </a:r>
          </a:p>
        </p:txBody>
      </p:sp>
      <p:pic>
        <p:nvPicPr>
          <p:cNvPr id="3074" name="Picture 2" descr="Related image">
            <a:hlinkClick r:id="rId3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440" y="0"/>
            <a:ext cx="2487560" cy="139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579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762000"/>
          </a:xfrm>
        </p:spPr>
        <p:txBody>
          <a:bodyPr/>
          <a:lstStyle/>
          <a:p>
            <a:r>
              <a:rPr lang="en-US" dirty="0"/>
              <a:t>Juvenile court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8686800" cy="4937125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court may issue an order for a defendant to attend a Juvenile Court hearing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The court date must be entered using an additional court date line.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/>
              <a:t>If there is </a:t>
            </a:r>
            <a:r>
              <a:rPr lang="en-US" sz="2400" dirty="0"/>
              <a:t>a bail amount shown on the document, then book as an additional arrest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3400"/>
            <a:ext cx="9143999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234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8600"/>
            <a:ext cx="4953000" cy="6485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Related image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95" b="99157" l="1758" r="93164">
                        <a14:foregroundMark x1="61328" y1="38510" x2="61328" y2="38510"/>
                        <a14:foregroundMark x1="52832" y1="44624" x2="52832" y2="44624"/>
                        <a14:foregroundMark x1="63770" y1="34575" x2="63770" y2="34575"/>
                        <a14:foregroundMark x1="57813" y1="38510" x2="57813" y2="38510"/>
                        <a14:foregroundMark x1="60840" y1="40689" x2="60840" y2="40689"/>
                        <a14:foregroundMark x1="66797" y1="32818" x2="66797" y2="32818"/>
                        <a14:foregroundMark x1="53320" y1="44273" x2="53320" y2="44273"/>
                        <a14:foregroundMark x1="53320" y1="44273" x2="53320" y2="44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2736" y="324252"/>
            <a:ext cx="2738438" cy="3805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thundercats snarf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34" b="98475" l="4471" r="990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427" y="1752600"/>
            <a:ext cx="1600200" cy="2221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F5143F-5F89-40FD-8E21-09E09279F0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4148670"/>
            <a:ext cx="9144000" cy="256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0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"In </a:t>
            </a:r>
            <a:r>
              <a:rPr lang="en-US" dirty="0" err="1"/>
              <a:t>Propria</a:t>
            </a:r>
            <a:r>
              <a:rPr lang="en-US" dirty="0"/>
              <a:t> Persona" "Lopez Waiver"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Represent themselves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Must be granted by the court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Given certain privileges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To assist the incarcerated individual in preparing their defense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Status can be revoked by the Watch Commander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31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 Per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371600"/>
            <a:ext cx="8686800" cy="5334000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Distribute copies to the Incarcerated person, Classification, Pro Per Deputy and/or Counseling</a:t>
            </a:r>
            <a:r>
              <a:rPr lang="en-US" dirty="0"/>
              <a:t>	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000" dirty="0"/>
              <a:t>Notate the distribution of the copies at the bottom of the document. Ex. CC: Class/Pro per dep/counseling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Notate the Pro Per status in Maintenance notes </a:t>
            </a:r>
          </a:p>
          <a:p>
            <a:pPr marL="0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5152"/>
            <a:ext cx="6934200" cy="2436495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108" y="2904484"/>
            <a:ext cx="7162799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Related image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19665"/>
            <a:ext cx="2362200" cy="138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676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Exercises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705100"/>
            <a:ext cx="4191000" cy="3086100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 err="1"/>
              <a:t>Applestein</a:t>
            </a: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Covarrubias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 err="1"/>
              <a:t>Demara</a:t>
            </a: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Diaz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743200"/>
            <a:ext cx="4343400" cy="41148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Foster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Matheson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/>
              <a:t>Templeton</a:t>
            </a:r>
            <a:endParaRPr lang="en-US" sz="32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dirty="0"/>
              <a:t>Valencia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dirty="0"/>
          </a:p>
        </p:txBody>
      </p:sp>
      <p:pic>
        <p:nvPicPr>
          <p:cNvPr id="5" name="Picture 2" descr="Related image">
            <a:hlinkClick r:id="rId2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0"/>
            <a:ext cx="455295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3345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75" y="0"/>
            <a:ext cx="531652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8718" y="4580975"/>
            <a:ext cx="6172200" cy="2309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375" y="2057400"/>
            <a:ext cx="5703962" cy="1229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21375" y="2672358"/>
            <a:ext cx="5703962" cy="223242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55" y="2057400"/>
            <a:ext cx="2466642" cy="2351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688719" y="4724400"/>
            <a:ext cx="6172200" cy="53340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7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28E4A89D26E4B4CA84F9AEF06FF393F" ma:contentTypeVersion="5" ma:contentTypeDescription="Create a new document." ma:contentTypeScope="" ma:versionID="96e0a2d12ad10300ee45be1172f64879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d85b2059cf1fe55fbdfd536c4cd93b3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C6C5C9A-2EE1-4D82-A2DF-1207DC2AA2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479A8C59-E89A-41A8-A8F3-4F9AE077EE1A}">
  <ds:schemaRefs>
    <ds:schemaRef ds:uri="http://purl.org/dc/dcmitype/"/>
    <ds:schemaRef ds:uri="http://schemas.microsoft.com/office/2006/documentManagement/types"/>
    <ds:schemaRef ds:uri="http://purl.org/dc/elements/1.1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3BEA5A0-E4AF-46EE-B21C-56EC7854A32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895</TotalTime>
  <Words>261</Words>
  <Application>Microsoft Office PowerPoint</Application>
  <PresentationFormat>On-screen Show (4:3)</PresentationFormat>
  <Paragraphs>53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Franklin Gothic Book</vt:lpstr>
      <vt:lpstr>Franklin Gothic Medium</vt:lpstr>
      <vt:lpstr>Wingdings</vt:lpstr>
      <vt:lpstr>Wingdings 2</vt:lpstr>
      <vt:lpstr>Trek</vt:lpstr>
      <vt:lpstr>Phase 2</vt:lpstr>
      <vt:lpstr>Order TO produce</vt:lpstr>
      <vt:lpstr>Order TO produce</vt:lpstr>
      <vt:lpstr>Juvenile court</vt:lpstr>
      <vt:lpstr>PowerPoint Presentation</vt:lpstr>
      <vt:lpstr>Pro Per</vt:lpstr>
      <vt:lpstr>Pro Per</vt:lpstr>
      <vt:lpstr>Exercises </vt:lpstr>
      <vt:lpstr>PowerPoint Presentation</vt:lpstr>
      <vt:lpstr>J-18 Sentence Calculation Record </vt:lpstr>
      <vt:lpstr>exercises</vt:lpstr>
      <vt:lpstr>exercises</vt:lpstr>
    </vt:vector>
  </TitlesOfParts>
  <Company>San Diego County Sheriff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Phase 2</dc:title>
  <dc:creator>SDSD</dc:creator>
  <cp:lastModifiedBy>Parker, Winthrop</cp:lastModifiedBy>
  <cp:revision>45</cp:revision>
  <dcterms:created xsi:type="dcterms:W3CDTF">2018-01-30T18:41:01Z</dcterms:created>
  <dcterms:modified xsi:type="dcterms:W3CDTF">2022-04-18T19:37:20Z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0x010100728E4A89D26E4B4CA84F9AEF06FF393F</vt:lpwstr>
  </property>
</Properties>
</file>