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70" r:id="rId16"/>
    <p:sldId id="267"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308" y="-2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B224FBE4-BA6D-4725-878A-B58C98571CA0}" type="datetimeFigureOut">
              <a:rPr lang="en-US" smtClean="0"/>
              <a:t>10/31/2019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397B044A-19D5-4971-A37C-A7D1274B549E}"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24FBE4-BA6D-4725-878A-B58C98571CA0}"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B044A-19D5-4971-A37C-A7D1274B54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24FBE4-BA6D-4725-878A-B58C98571CA0}"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B044A-19D5-4971-A37C-A7D1274B54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24FBE4-BA6D-4725-878A-B58C98571CA0}"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B044A-19D5-4971-A37C-A7D1274B549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224FBE4-BA6D-4725-878A-B58C98571CA0}"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397B044A-19D5-4971-A37C-A7D1274B549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24FBE4-BA6D-4725-878A-B58C98571CA0}"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B044A-19D5-4971-A37C-A7D1274B549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224FBE4-BA6D-4725-878A-B58C98571CA0}"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7B044A-19D5-4971-A37C-A7D1274B549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224FBE4-BA6D-4725-878A-B58C98571CA0}"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B044A-19D5-4971-A37C-A7D1274B549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4FBE4-BA6D-4725-878A-B58C98571CA0}"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7B044A-19D5-4971-A37C-A7D1274B54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224FBE4-BA6D-4725-878A-B58C98571CA0}"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B044A-19D5-4971-A37C-A7D1274B549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224FBE4-BA6D-4725-878A-B58C98571CA0}"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B044A-19D5-4971-A37C-A7D1274B549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224FBE4-BA6D-4725-878A-B58C98571CA0}" type="datetimeFigureOut">
              <a:rPr lang="en-US" smtClean="0"/>
              <a:t>10/31/2019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97B044A-19D5-4971-A37C-A7D1274B549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End of Court List</a:t>
            </a:r>
            <a:endParaRPr lang="en-US" dirty="0"/>
          </a:p>
        </p:txBody>
      </p:sp>
    </p:spTree>
    <p:extLst>
      <p:ext uri="{BB962C8B-B14F-4D97-AF65-F5344CB8AC3E}">
        <p14:creationId xmlns:p14="http://schemas.microsoft.com/office/powerpoint/2010/main" val="28895563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on the End of Court List</a:t>
            </a:r>
            <a:endParaRPr lang="en-US" dirty="0"/>
          </a:p>
        </p:txBody>
      </p:sp>
      <p:sp>
        <p:nvSpPr>
          <p:cNvPr id="3" name="Content Placeholder 2"/>
          <p:cNvSpPr>
            <a:spLocks noGrp="1"/>
          </p:cNvSpPr>
          <p:nvPr>
            <p:ph idx="1"/>
          </p:nvPr>
        </p:nvSpPr>
        <p:spPr/>
        <p:txBody>
          <a:bodyPr>
            <a:normAutofit/>
          </a:bodyPr>
          <a:lstStyle/>
          <a:p>
            <a:r>
              <a:rPr lang="en-US" dirty="0"/>
              <a:t>Check the </a:t>
            </a:r>
            <a:r>
              <a:rPr lang="en-US" dirty="0" smtClean="0"/>
              <a:t>Arrest date/time on the J-15.  </a:t>
            </a:r>
          </a:p>
          <a:p>
            <a:r>
              <a:rPr lang="en-US" dirty="0" smtClean="0"/>
              <a:t>If </a:t>
            </a:r>
            <a:r>
              <a:rPr lang="en-US" dirty="0"/>
              <a:t>the inmate is only on their second day, roll the court date over to the next court </a:t>
            </a:r>
            <a:r>
              <a:rPr lang="en-US" dirty="0" smtClean="0"/>
              <a:t>date; write </a:t>
            </a:r>
            <a:r>
              <a:rPr lang="en-US" dirty="0"/>
              <a:t>R/O on the list</a:t>
            </a:r>
            <a:r>
              <a:rPr lang="en-US" dirty="0" smtClean="0"/>
              <a:t>.</a:t>
            </a:r>
          </a:p>
          <a:p>
            <a:pPr marL="941832" lvl="3" indent="0">
              <a:buNone/>
            </a:pPr>
            <a:r>
              <a:rPr lang="en-US" dirty="0" smtClean="0"/>
              <a:t>**Keep </a:t>
            </a:r>
            <a:r>
              <a:rPr lang="en-US" dirty="0"/>
              <a:t>in mind court holidays and </a:t>
            </a:r>
            <a:r>
              <a:rPr lang="en-US" dirty="0" smtClean="0"/>
              <a:t>weekends.  </a:t>
            </a:r>
          </a:p>
          <a:p>
            <a:r>
              <a:rPr lang="en-US" dirty="0" smtClean="0"/>
              <a:t>If </a:t>
            </a:r>
            <a:r>
              <a:rPr lang="en-US" dirty="0"/>
              <a:t>the inmate was scheduled incorrectly and it is their third day, pull the custody record and pass it to a court updater to process as </a:t>
            </a:r>
            <a:r>
              <a:rPr lang="en-US" dirty="0" smtClean="0"/>
              <a:t>a potential </a:t>
            </a:r>
            <a:r>
              <a:rPr lang="en-US" dirty="0"/>
              <a:t>825 release.  </a:t>
            </a:r>
          </a:p>
        </p:txBody>
      </p:sp>
    </p:spTree>
    <p:extLst>
      <p:ext uri="{BB962C8B-B14F-4D97-AF65-F5344CB8AC3E}">
        <p14:creationId xmlns:p14="http://schemas.microsoft.com/office/powerpoint/2010/main" val="40743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Reasons on Calendar</a:t>
            </a:r>
            <a:endParaRPr lang="en-US" dirty="0"/>
          </a:p>
        </p:txBody>
      </p:sp>
      <p:sp>
        <p:nvSpPr>
          <p:cNvPr id="3" name="Content Placeholder 2"/>
          <p:cNvSpPr>
            <a:spLocks noGrp="1"/>
          </p:cNvSpPr>
          <p:nvPr>
            <p:ph idx="1"/>
          </p:nvPr>
        </p:nvSpPr>
        <p:spPr>
          <a:xfrm>
            <a:off x="457200" y="1524000"/>
            <a:ext cx="8229600" cy="5334000"/>
          </a:xfrm>
        </p:spPr>
        <p:txBody>
          <a:bodyPr>
            <a:normAutofit lnSpcReduction="10000"/>
          </a:bodyPr>
          <a:lstStyle/>
          <a:p>
            <a:r>
              <a:rPr lang="en-US" b="1" dirty="0" smtClean="0"/>
              <a:t>JT</a:t>
            </a:r>
            <a:r>
              <a:rPr lang="en-US" dirty="0" smtClean="0"/>
              <a:t> </a:t>
            </a:r>
            <a:r>
              <a:rPr lang="en-US" b="1" dirty="0"/>
              <a:t>–</a:t>
            </a:r>
            <a:r>
              <a:rPr lang="en-US" dirty="0"/>
              <a:t> Roll the court date over to the next court date (Again, keep in mind holidays and weekends).  Write R/O on the list</a:t>
            </a:r>
            <a:r>
              <a:rPr lang="en-US" dirty="0" smtClean="0"/>
              <a:t>.</a:t>
            </a:r>
          </a:p>
          <a:p>
            <a:endParaRPr lang="en-US" sz="1000" dirty="0"/>
          </a:p>
          <a:p>
            <a:r>
              <a:rPr lang="en-US" b="1" dirty="0"/>
              <a:t>ZE –</a:t>
            </a:r>
            <a:r>
              <a:rPr lang="en-US" dirty="0"/>
              <a:t> If the date falls on a regular charge line, enter the further proceedings date.  If it falls on 'Additional Court Date' line, enter the disposition 'OTH', and remove the ZE date from that line.  Write UPDATE on the list</a:t>
            </a:r>
            <a:r>
              <a:rPr lang="en-US" dirty="0" smtClean="0"/>
              <a:t>.</a:t>
            </a:r>
          </a:p>
          <a:p>
            <a:endParaRPr lang="en-US" sz="1100" dirty="0"/>
          </a:p>
          <a:p>
            <a:r>
              <a:rPr lang="en-US" b="1" dirty="0"/>
              <a:t>OTP –</a:t>
            </a:r>
            <a:r>
              <a:rPr lang="en-US" dirty="0"/>
              <a:t> Research the OTP to ensure that we were not expecting a court paper.  If not, enter the disposition 'OTH', and clear out the OTP date.  Write UPDATE on the list</a:t>
            </a:r>
            <a:r>
              <a:rPr lang="en-US" dirty="0" smtClean="0"/>
              <a:t>.</a:t>
            </a:r>
          </a:p>
          <a:p>
            <a:endParaRPr lang="en-US" sz="1100" dirty="0"/>
          </a:p>
        </p:txBody>
      </p:sp>
    </p:spTree>
    <p:extLst>
      <p:ext uri="{BB962C8B-B14F-4D97-AF65-F5344CB8AC3E}">
        <p14:creationId xmlns:p14="http://schemas.microsoft.com/office/powerpoint/2010/main" val="1312726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a:t>FP, BR, SAR, PHS, COTP, ID, or FUG</a:t>
            </a:r>
          </a:p>
          <a:p>
            <a:pPr lvl="1"/>
            <a:r>
              <a:rPr lang="en-US" sz="2800" dirty="0"/>
              <a:t>Look at the last court paper to ensure the court date </a:t>
            </a:r>
            <a:r>
              <a:rPr lang="en-US" sz="2800" dirty="0" smtClean="0"/>
              <a:t>was not </a:t>
            </a:r>
            <a:r>
              <a:rPr lang="en-US" sz="2800" dirty="0"/>
              <a:t>vacated or the date </a:t>
            </a:r>
            <a:r>
              <a:rPr lang="en-US" sz="2800" dirty="0" smtClean="0"/>
              <a:t>was not </a:t>
            </a:r>
            <a:r>
              <a:rPr lang="en-US" sz="2800" dirty="0"/>
              <a:t>entered </a:t>
            </a:r>
            <a:r>
              <a:rPr lang="en-US" sz="2800" dirty="0" smtClean="0"/>
              <a:t>mistakenly.</a:t>
            </a:r>
            <a:endParaRPr lang="en-US" sz="2800" dirty="0"/>
          </a:p>
          <a:p>
            <a:pPr lvl="1"/>
            <a:r>
              <a:rPr lang="en-US" sz="2800" dirty="0"/>
              <a:t>Search by the case number </a:t>
            </a:r>
            <a:r>
              <a:rPr lang="en-US" sz="2800" dirty="0" smtClean="0"/>
              <a:t>in the </a:t>
            </a:r>
            <a:r>
              <a:rPr lang="en-US" sz="2800" dirty="0"/>
              <a:t>JIMS to ensure it was not booked to the wrong </a:t>
            </a:r>
            <a:r>
              <a:rPr lang="en-US" sz="2800" dirty="0" smtClean="0"/>
              <a:t>inmate.</a:t>
            </a:r>
            <a:endParaRPr lang="en-US" sz="2800" dirty="0"/>
          </a:p>
          <a:p>
            <a:pPr lvl="1"/>
            <a:r>
              <a:rPr lang="en-US" sz="2800" dirty="0"/>
              <a:t>If the inmate was supposed to appear in court that day, and a court paper was not received, it will be a court </a:t>
            </a:r>
            <a:r>
              <a:rPr lang="en-US" sz="2800" dirty="0" smtClean="0"/>
              <a:t>contact.  Write </a:t>
            </a:r>
            <a:r>
              <a:rPr lang="en-US" sz="2800" dirty="0"/>
              <a:t>DPS on the list next to the inmate's name.</a:t>
            </a:r>
          </a:p>
          <a:p>
            <a:endParaRPr lang="en-US" dirty="0"/>
          </a:p>
        </p:txBody>
      </p:sp>
      <p:sp>
        <p:nvSpPr>
          <p:cNvPr id="4" name="Title 1"/>
          <p:cNvSpPr>
            <a:spLocks noGrp="1"/>
          </p:cNvSpPr>
          <p:nvPr>
            <p:ph type="title"/>
          </p:nvPr>
        </p:nvSpPr>
        <p:spPr/>
        <p:txBody>
          <a:bodyPr/>
          <a:lstStyle/>
          <a:p>
            <a:r>
              <a:rPr lang="en-US" dirty="0" smtClean="0"/>
              <a:t>Other Reasons on Calendar</a:t>
            </a:r>
            <a:endParaRPr lang="en-US" dirty="0"/>
          </a:p>
        </p:txBody>
      </p:sp>
    </p:spTree>
    <p:extLst>
      <p:ext uri="{BB962C8B-B14F-4D97-AF65-F5344CB8AC3E}">
        <p14:creationId xmlns:p14="http://schemas.microsoft.com/office/powerpoint/2010/main" val="198853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39240"/>
            <a:ext cx="8229600" cy="4937760"/>
          </a:xfrm>
        </p:spPr>
        <p:txBody>
          <a:bodyPr>
            <a:normAutofit fontScale="85000" lnSpcReduction="20000"/>
          </a:bodyPr>
          <a:lstStyle/>
          <a:p>
            <a:pPr marL="137160" indent="0">
              <a:buNone/>
            </a:pPr>
            <a:r>
              <a:rPr lang="en-US" dirty="0"/>
              <a:t>If a court paper was not </a:t>
            </a:r>
            <a:r>
              <a:rPr lang="en-US" dirty="0" smtClean="0"/>
              <a:t>received, enter </a:t>
            </a:r>
            <a:r>
              <a:rPr lang="en-US" dirty="0"/>
              <a:t>the disposition 'DPS' </a:t>
            </a:r>
            <a:r>
              <a:rPr lang="en-US" dirty="0" smtClean="0"/>
              <a:t>on the Arrest in question.</a:t>
            </a:r>
          </a:p>
          <a:p>
            <a:endParaRPr lang="en-US" sz="1000" dirty="0" smtClean="0"/>
          </a:p>
          <a:p>
            <a:r>
              <a:rPr lang="en-US" dirty="0" smtClean="0"/>
              <a:t>Exception: If the case </a:t>
            </a:r>
            <a:r>
              <a:rPr lang="en-US" dirty="0"/>
              <a:t>is trailing another case that we </a:t>
            </a:r>
            <a:r>
              <a:rPr lang="en-US" dirty="0" smtClean="0"/>
              <a:t>did receive </a:t>
            </a:r>
            <a:r>
              <a:rPr lang="en-US" dirty="0"/>
              <a:t>a paper for, it is okay to enter that date as the next court date, and avoid a court contact.  </a:t>
            </a:r>
            <a:endParaRPr lang="en-US" dirty="0" smtClean="0"/>
          </a:p>
          <a:p>
            <a:endParaRPr lang="en-US" sz="1000" dirty="0"/>
          </a:p>
          <a:p>
            <a:r>
              <a:rPr lang="en-US" dirty="0"/>
              <a:t>If </a:t>
            </a:r>
            <a:r>
              <a:rPr lang="en-US" dirty="0" smtClean="0"/>
              <a:t>the </a:t>
            </a:r>
            <a:r>
              <a:rPr lang="en-US" dirty="0"/>
              <a:t>inmate is a Material Witness, </a:t>
            </a:r>
            <a:r>
              <a:rPr lang="en-US" dirty="0" smtClean="0"/>
              <a:t>generate a </a:t>
            </a:r>
            <a:r>
              <a:rPr lang="en-US" dirty="0"/>
              <a:t>court contact log for A shift to contact the DA to see if </a:t>
            </a:r>
            <a:r>
              <a:rPr lang="en-US" dirty="0" smtClean="0"/>
              <a:t>the witness </a:t>
            </a:r>
            <a:r>
              <a:rPr lang="en-US" dirty="0"/>
              <a:t>is still needed.  </a:t>
            </a:r>
            <a:endParaRPr lang="en-US" dirty="0" smtClean="0"/>
          </a:p>
          <a:p>
            <a:endParaRPr lang="en-US" sz="1000" dirty="0"/>
          </a:p>
          <a:p>
            <a:r>
              <a:rPr lang="en-US" dirty="0"/>
              <a:t>If an inmate was scheduled for JUVENILE COURT, </a:t>
            </a:r>
            <a:r>
              <a:rPr lang="en-US" dirty="0" smtClean="0"/>
              <a:t>try to </a:t>
            </a:r>
            <a:r>
              <a:rPr lang="en-US" dirty="0"/>
              <a:t>contact </a:t>
            </a:r>
            <a:r>
              <a:rPr lang="en-US" dirty="0" smtClean="0"/>
              <a:t>the Juvenile Court and/or Juvenile Hall to </a:t>
            </a:r>
            <a:r>
              <a:rPr lang="en-US" dirty="0"/>
              <a:t>see if they have the court </a:t>
            </a:r>
            <a:r>
              <a:rPr lang="en-US" dirty="0" smtClean="0"/>
              <a:t>paper.</a:t>
            </a:r>
          </a:p>
          <a:p>
            <a:pPr lvl="1"/>
            <a:r>
              <a:rPr lang="en-US" dirty="0" smtClean="0"/>
              <a:t>If they </a:t>
            </a:r>
            <a:r>
              <a:rPr lang="en-US" dirty="0"/>
              <a:t>have the paper, ask them to fax it to </a:t>
            </a:r>
            <a:r>
              <a:rPr lang="en-US" dirty="0" smtClean="0"/>
              <a:t>us.</a:t>
            </a:r>
          </a:p>
          <a:p>
            <a:pPr lvl="1"/>
            <a:r>
              <a:rPr lang="en-US" dirty="0" smtClean="0"/>
              <a:t>If </a:t>
            </a:r>
            <a:r>
              <a:rPr lang="en-US" dirty="0"/>
              <a:t>they do not have the paper, complete a court contact log, and leave it for A shift to contact </a:t>
            </a:r>
            <a:r>
              <a:rPr lang="en-US" dirty="0" smtClean="0"/>
              <a:t>follow up.</a:t>
            </a:r>
            <a:endParaRPr lang="en-US" dirty="0"/>
          </a:p>
        </p:txBody>
      </p:sp>
      <p:sp>
        <p:nvSpPr>
          <p:cNvPr id="5" name="Title 1"/>
          <p:cNvSpPr>
            <a:spLocks noGrp="1"/>
          </p:cNvSpPr>
          <p:nvPr>
            <p:ph type="title"/>
          </p:nvPr>
        </p:nvSpPr>
        <p:spPr>
          <a:xfrm>
            <a:off x="457200" y="274638"/>
            <a:ext cx="8229600" cy="792162"/>
          </a:xfrm>
        </p:spPr>
        <p:txBody>
          <a:bodyPr/>
          <a:lstStyle/>
          <a:p>
            <a:r>
              <a:rPr lang="en-US" dirty="0" smtClean="0"/>
              <a:t>Court contact</a:t>
            </a:r>
            <a:endParaRPr lang="en-US" dirty="0"/>
          </a:p>
        </p:txBody>
      </p:sp>
    </p:spTree>
    <p:extLst>
      <p:ext uri="{BB962C8B-B14F-4D97-AF65-F5344CB8AC3E}">
        <p14:creationId xmlns:p14="http://schemas.microsoft.com/office/powerpoint/2010/main" val="41186207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Court contact</a:t>
            </a:r>
            <a:endParaRPr lang="en-US" dirty="0"/>
          </a:p>
        </p:txBody>
      </p:sp>
      <p:sp>
        <p:nvSpPr>
          <p:cNvPr id="3" name="Content Placeholder 2"/>
          <p:cNvSpPr>
            <a:spLocks noGrp="1"/>
          </p:cNvSpPr>
          <p:nvPr>
            <p:ph idx="1"/>
          </p:nvPr>
        </p:nvSpPr>
        <p:spPr>
          <a:xfrm>
            <a:off x="228600" y="1219200"/>
            <a:ext cx="8382000" cy="3219450"/>
          </a:xfrm>
        </p:spPr>
        <p:txBody>
          <a:bodyPr>
            <a:normAutofit lnSpcReduction="10000"/>
          </a:bodyPr>
          <a:lstStyle/>
          <a:p>
            <a:r>
              <a:rPr lang="en-US" sz="2000" dirty="0" smtClean="0"/>
              <a:t>Complete a J-17 (Court Contact Log) and attach it to the custody record.</a:t>
            </a:r>
          </a:p>
          <a:p>
            <a:endParaRPr lang="en-US" sz="900" dirty="0" smtClean="0"/>
          </a:p>
          <a:p>
            <a:r>
              <a:rPr lang="en-US" sz="2000" dirty="0"/>
              <a:t>If the inmate is </a:t>
            </a:r>
            <a:r>
              <a:rPr lang="en-US" sz="2000" dirty="0" smtClean="0"/>
              <a:t>housed </a:t>
            </a:r>
            <a:r>
              <a:rPr lang="en-US" sz="2000" dirty="0"/>
              <a:t>at SDCJ, GBDF, or </a:t>
            </a:r>
            <a:r>
              <a:rPr lang="en-US" sz="2000" dirty="0" err="1"/>
              <a:t>Fac</a:t>
            </a:r>
            <a:r>
              <a:rPr lang="en-US" sz="2000" dirty="0"/>
              <a:t> 8; </a:t>
            </a:r>
            <a:r>
              <a:rPr lang="en-US" sz="2000" dirty="0" smtClean="0"/>
              <a:t>give it to the </a:t>
            </a:r>
            <a:r>
              <a:rPr lang="en-US" sz="2000" dirty="0"/>
              <a:t>DPS </a:t>
            </a:r>
            <a:r>
              <a:rPr lang="en-US" sz="2000" dirty="0" smtClean="0"/>
              <a:t>who will review the Court Contact and send </a:t>
            </a:r>
            <a:r>
              <a:rPr lang="en-US" sz="2000" dirty="0"/>
              <a:t>an email to court staff indicating the reason for the </a:t>
            </a:r>
            <a:r>
              <a:rPr lang="en-US" sz="2000" dirty="0" smtClean="0"/>
              <a:t>contact.</a:t>
            </a:r>
            <a:endParaRPr lang="en-US" sz="2000" dirty="0"/>
          </a:p>
          <a:p>
            <a:pPr lvl="2"/>
            <a:r>
              <a:rPr lang="en-US" sz="1600" dirty="0" smtClean="0"/>
              <a:t>The DPS will cc </a:t>
            </a:r>
            <a:r>
              <a:rPr lang="en-US" sz="1600" dirty="0"/>
              <a:t>all SDCJ DPS’s, core updaters, and the court update mailbox</a:t>
            </a:r>
          </a:p>
          <a:p>
            <a:pPr lvl="2"/>
            <a:r>
              <a:rPr lang="en-US" sz="1600" dirty="0"/>
              <a:t>The email “subject line” should include the inmate's Last name, BKG #, and Case #.</a:t>
            </a:r>
          </a:p>
          <a:p>
            <a:endParaRPr lang="en-US" sz="900" dirty="0" smtClean="0"/>
          </a:p>
          <a:p>
            <a:r>
              <a:rPr lang="en-US" sz="2000" dirty="0"/>
              <a:t>If the inmate is housed at another facility, </a:t>
            </a:r>
            <a:r>
              <a:rPr lang="en-US" sz="2000" dirty="0" smtClean="0"/>
              <a:t>fax </a:t>
            </a:r>
            <a:r>
              <a:rPr lang="en-US" sz="2000" dirty="0"/>
              <a:t>the court contact log to that facility and </a:t>
            </a:r>
            <a:r>
              <a:rPr lang="en-US" sz="2000" dirty="0" smtClean="0"/>
              <a:t>then give </a:t>
            </a:r>
            <a:r>
              <a:rPr lang="en-US" sz="2000" dirty="0"/>
              <a:t>it to </a:t>
            </a:r>
            <a:r>
              <a:rPr lang="en-US" sz="2000" dirty="0" smtClean="0"/>
              <a:t>the DPS with the fax confirmation.</a:t>
            </a:r>
          </a:p>
          <a:p>
            <a:endParaRPr lang="en-US" sz="900" dirty="0"/>
          </a:p>
          <a:p>
            <a:endParaRPr lang="en-US" dirty="0"/>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29384"/>
          <a:stretch/>
        </p:blipFill>
        <p:spPr bwMode="auto">
          <a:xfrm>
            <a:off x="2763100" y="4438650"/>
            <a:ext cx="3058263" cy="2419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0083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Court List</a:t>
            </a:r>
            <a:endParaRPr lang="en-US" dirty="0"/>
          </a:p>
        </p:txBody>
      </p:sp>
      <p:sp>
        <p:nvSpPr>
          <p:cNvPr id="3" name="Content Placeholder 2"/>
          <p:cNvSpPr>
            <a:spLocks noGrp="1"/>
          </p:cNvSpPr>
          <p:nvPr>
            <p:ph idx="1"/>
          </p:nvPr>
        </p:nvSpPr>
        <p:spPr/>
        <p:txBody>
          <a:bodyPr/>
          <a:lstStyle/>
          <a:p>
            <a:r>
              <a:rPr lang="en-US" dirty="0" smtClean="0"/>
              <a:t>Review the list once more and ensure each name has been addressed</a:t>
            </a:r>
          </a:p>
          <a:p>
            <a:r>
              <a:rPr lang="en-US" dirty="0" smtClean="0"/>
              <a:t>ARJIS </a:t>
            </a:r>
            <a:r>
              <a:rPr lang="en-US" smtClean="0"/>
              <a:t>and give </a:t>
            </a:r>
            <a:r>
              <a:rPr lang="en-US" dirty="0" smtClean="0"/>
              <a:t>the completed list to the DPS.</a:t>
            </a:r>
            <a:endParaRPr lang="en-US" dirty="0"/>
          </a:p>
        </p:txBody>
      </p:sp>
    </p:spTree>
    <p:extLst>
      <p:ext uri="{BB962C8B-B14F-4D97-AF65-F5344CB8AC3E}">
        <p14:creationId xmlns:p14="http://schemas.microsoft.com/office/powerpoint/2010/main" val="32528680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smtClean="0"/>
              <a:t>End of Court List</a:t>
            </a:r>
            <a:endParaRPr lang="en-US" dirty="0"/>
          </a:p>
        </p:txBody>
      </p:sp>
      <p:sp>
        <p:nvSpPr>
          <p:cNvPr id="3" name="Content Placeholder 2"/>
          <p:cNvSpPr>
            <a:spLocks noGrp="1"/>
          </p:cNvSpPr>
          <p:nvPr>
            <p:ph idx="1"/>
          </p:nvPr>
        </p:nvSpPr>
        <p:spPr>
          <a:xfrm>
            <a:off x="0" y="1600200"/>
            <a:ext cx="9144000" cy="4709160"/>
          </a:xfrm>
        </p:spPr>
        <p:txBody>
          <a:bodyPr/>
          <a:lstStyle/>
          <a:p>
            <a:pPr marL="137160" indent="0" algn="ctr">
              <a:buNone/>
            </a:pPr>
            <a:r>
              <a:rPr lang="en-US" dirty="0" smtClean="0"/>
              <a:t>The purpose of the End of Court List is to:</a:t>
            </a:r>
          </a:p>
          <a:p>
            <a:pPr marL="2000250" indent="-400050">
              <a:lnSpc>
                <a:spcPct val="200000"/>
              </a:lnSpc>
            </a:pPr>
            <a:r>
              <a:rPr lang="en-US" sz="2000" dirty="0" smtClean="0"/>
              <a:t>Reconcile all scheduled court appearances.</a:t>
            </a:r>
          </a:p>
          <a:p>
            <a:pPr marL="2000250" indent="-400050">
              <a:lnSpc>
                <a:spcPct val="200000"/>
              </a:lnSpc>
            </a:pPr>
            <a:r>
              <a:rPr lang="en-US" sz="2000" dirty="0" smtClean="0"/>
              <a:t>Rollover ART appearances to the next day, ARR.</a:t>
            </a:r>
          </a:p>
          <a:p>
            <a:pPr marL="2000250" indent="-400050">
              <a:lnSpc>
                <a:spcPct val="200000"/>
              </a:lnSpc>
            </a:pPr>
            <a:r>
              <a:rPr lang="en-US" sz="2000" dirty="0" smtClean="0"/>
              <a:t>Determine which cases need to be court contacted.</a:t>
            </a:r>
          </a:p>
          <a:p>
            <a:pPr marL="2000250" indent="-400050">
              <a:lnSpc>
                <a:spcPct val="200000"/>
              </a:lnSpc>
            </a:pPr>
            <a:r>
              <a:rPr lang="en-US" sz="2000" dirty="0" smtClean="0"/>
              <a:t>Determine which cases are released per PC 825.</a:t>
            </a:r>
            <a:endParaRPr lang="en-US" sz="2000" dirty="0"/>
          </a:p>
        </p:txBody>
      </p:sp>
    </p:spTree>
    <p:extLst>
      <p:ext uri="{BB962C8B-B14F-4D97-AF65-F5344CB8AC3E}">
        <p14:creationId xmlns:p14="http://schemas.microsoft.com/office/powerpoint/2010/main" val="20029896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Court List</a:t>
            </a:r>
            <a:endParaRPr lang="en-US" dirty="0"/>
          </a:p>
        </p:txBody>
      </p:sp>
      <p:sp>
        <p:nvSpPr>
          <p:cNvPr id="3" name="Content Placeholder 2"/>
          <p:cNvSpPr>
            <a:spLocks noGrp="1"/>
          </p:cNvSpPr>
          <p:nvPr>
            <p:ph idx="1"/>
          </p:nvPr>
        </p:nvSpPr>
        <p:spPr/>
        <p:txBody>
          <a:bodyPr numCol="1"/>
          <a:lstStyle/>
          <a:p>
            <a:r>
              <a:rPr lang="en-US" dirty="0" smtClean="0"/>
              <a:t>Do not run the list until all facilities have completed updating.</a:t>
            </a:r>
          </a:p>
          <a:p>
            <a:r>
              <a:rPr lang="en-US" dirty="0" smtClean="0"/>
              <a:t>Updating is not complete until outer facility QA is complete.</a:t>
            </a:r>
          </a:p>
          <a:p>
            <a:r>
              <a:rPr lang="en-US" dirty="0" smtClean="0"/>
              <a:t>Call the following facilities to verify their completion:</a:t>
            </a:r>
          </a:p>
          <a:p>
            <a:pPr marL="1284732" lvl="3" indent="-342900"/>
            <a:r>
              <a:rPr lang="en-US" dirty="0"/>
              <a:t>EMRF (619) 661-2953</a:t>
            </a:r>
          </a:p>
          <a:p>
            <a:pPr marL="1284732" lvl="3" indent="-342900"/>
            <a:r>
              <a:rPr lang="en-US" dirty="0" smtClean="0"/>
              <a:t>LCDRF (619) 258-3032 or El Cajon Court (619) 456-4350</a:t>
            </a:r>
          </a:p>
          <a:p>
            <a:pPr marL="1284732" lvl="3" indent="-342900"/>
            <a:r>
              <a:rPr lang="en-US" dirty="0" smtClean="0"/>
              <a:t>SBDF (619) 691-4626</a:t>
            </a:r>
          </a:p>
          <a:p>
            <a:pPr marL="1284732" lvl="3" indent="-342900"/>
            <a:r>
              <a:rPr lang="en-US" dirty="0" smtClean="0"/>
              <a:t>VDF (760)940-4486</a:t>
            </a:r>
            <a:r>
              <a:rPr lang="en-US" dirty="0"/>
              <a:t> </a:t>
            </a:r>
            <a:r>
              <a:rPr lang="en-US" dirty="0" smtClean="0"/>
              <a:t>or Vista Court (760) 940-4818</a:t>
            </a:r>
          </a:p>
        </p:txBody>
      </p:sp>
    </p:spTree>
    <p:extLst>
      <p:ext uri="{BB962C8B-B14F-4D97-AF65-F5344CB8AC3E}">
        <p14:creationId xmlns:p14="http://schemas.microsoft.com/office/powerpoint/2010/main" val="3893884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144000" cy="609600"/>
          </a:xfrm>
        </p:spPr>
        <p:txBody>
          <a:bodyPr>
            <a:normAutofit/>
          </a:bodyPr>
          <a:lstStyle/>
          <a:p>
            <a:pPr marL="137160" indent="0" algn="ctr">
              <a:buNone/>
            </a:pPr>
            <a:r>
              <a:rPr lang="en-US" dirty="0"/>
              <a:t>Go to IMS&gt;REPORTS&gt;JIMS </a:t>
            </a:r>
            <a:r>
              <a:rPr lang="en-US" dirty="0" smtClean="0"/>
              <a:t>WEB</a:t>
            </a: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3846"/>
          <a:stretch/>
        </p:blipFill>
        <p:spPr bwMode="auto">
          <a:xfrm>
            <a:off x="1676400" y="2286000"/>
            <a:ext cx="5943600"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itle 3"/>
          <p:cNvSpPr>
            <a:spLocks noGrp="1"/>
          </p:cNvSpPr>
          <p:nvPr>
            <p:ph type="title"/>
          </p:nvPr>
        </p:nvSpPr>
        <p:spPr>
          <a:xfrm>
            <a:off x="0" y="274638"/>
            <a:ext cx="9144000" cy="1143000"/>
          </a:xfrm>
        </p:spPr>
        <p:txBody>
          <a:bodyPr/>
          <a:lstStyle/>
          <a:p>
            <a:r>
              <a:rPr lang="en-US" dirty="0" smtClean="0"/>
              <a:t>To run the list</a:t>
            </a:r>
            <a:endParaRPr lang="en-US" dirty="0"/>
          </a:p>
        </p:txBody>
      </p:sp>
    </p:spTree>
    <p:extLst>
      <p:ext uri="{BB962C8B-B14F-4D97-AF65-F5344CB8AC3E}">
        <p14:creationId xmlns:p14="http://schemas.microsoft.com/office/powerpoint/2010/main" val="3425789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dirty="0" smtClean="0"/>
              <a:t>JIMS Web</a:t>
            </a:r>
            <a:endParaRPr lang="en-US" dirty="0"/>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3846"/>
          <a:stretch/>
        </p:blipFill>
        <p:spPr bwMode="auto">
          <a:xfrm>
            <a:off x="1600200" y="2266950"/>
            <a:ext cx="5943600" cy="428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Left Arrow 3"/>
          <p:cNvSpPr/>
          <p:nvPr/>
        </p:nvSpPr>
        <p:spPr>
          <a:xfrm>
            <a:off x="4229100" y="5772150"/>
            <a:ext cx="685800" cy="228600"/>
          </a:xfrm>
          <a:prstGeom prst="leftArrow">
            <a:avLst>
              <a:gd name="adj1" fmla="val 50000"/>
              <a:gd name="adj2" fmla="val 93564"/>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txBox="1">
            <a:spLocks/>
          </p:cNvSpPr>
          <p:nvPr/>
        </p:nvSpPr>
        <p:spPr>
          <a:xfrm>
            <a:off x="0" y="1524000"/>
            <a:ext cx="9144000" cy="609600"/>
          </a:xfrm>
          <a:prstGeom prst="rect">
            <a:avLst/>
          </a:prstGeom>
        </p:spPr>
        <p:txBody>
          <a:bodyPr vert="horz">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137160" indent="0" algn="ctr">
              <a:buFont typeface="Wingdings 2"/>
              <a:buNone/>
            </a:pPr>
            <a:r>
              <a:rPr lang="en-US" sz="2400" dirty="0" smtClean="0"/>
              <a:t>Look for “End of Court Date” and click “On-Demand”</a:t>
            </a:r>
            <a:endParaRPr lang="en-US" sz="2400" dirty="0"/>
          </a:p>
        </p:txBody>
      </p:sp>
    </p:spTree>
    <p:extLst>
      <p:ext uri="{BB962C8B-B14F-4D97-AF65-F5344CB8AC3E}">
        <p14:creationId xmlns:p14="http://schemas.microsoft.com/office/powerpoint/2010/main" val="9340824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p:spPr>
        <p:txBody>
          <a:bodyPr>
            <a:noAutofit/>
          </a:bodyPr>
          <a:lstStyle/>
          <a:p>
            <a:r>
              <a:rPr lang="en-US" sz="3200" dirty="0" smtClean="0"/>
              <a:t>Run these lists for inmates housed</a:t>
            </a:r>
            <a:br>
              <a:rPr lang="en-US" sz="3200" dirty="0" smtClean="0"/>
            </a:br>
            <a:r>
              <a:rPr lang="en-US" sz="3200" dirty="0" smtClean="0"/>
              <a:t>at SDCJ, GBDF, AND FAC 8, that were</a:t>
            </a:r>
            <a:br>
              <a:rPr lang="en-US" sz="3200" dirty="0" smtClean="0"/>
            </a:br>
            <a:r>
              <a:rPr lang="en-US" sz="3200" dirty="0" smtClean="0"/>
              <a:t>seen in all court jurisdictions</a:t>
            </a:r>
            <a:endParaRPr lang="en-US" sz="3200" dirty="0"/>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3795"/>
          <a:stretch/>
        </p:blipFill>
        <p:spPr bwMode="auto">
          <a:xfrm>
            <a:off x="966186" y="1726429"/>
            <a:ext cx="7112000" cy="5131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562600" y="3040320"/>
            <a:ext cx="3352800" cy="2369880"/>
          </a:xfrm>
          <a:prstGeom prst="rect">
            <a:avLst/>
          </a:prstGeom>
          <a:solidFill>
            <a:schemeClr val="tx1"/>
          </a:solidFill>
          <a:ln w="28575">
            <a:solidFill>
              <a:srgbClr val="FF0000"/>
            </a:solidFill>
          </a:ln>
        </p:spPr>
        <p:txBody>
          <a:bodyPr wrap="square" rtlCol="0">
            <a:spAutoFit/>
          </a:bodyPr>
          <a:lstStyle/>
          <a:p>
            <a:r>
              <a:rPr lang="en-US" sz="1400" dirty="0">
                <a:solidFill>
                  <a:schemeClr val="bg1"/>
                </a:solidFill>
              </a:rPr>
              <a:t>In </a:t>
            </a:r>
            <a:r>
              <a:rPr lang="en-US" sz="1400" dirty="0" smtClean="0">
                <a:solidFill>
                  <a:schemeClr val="bg1"/>
                </a:solidFill>
              </a:rPr>
              <a:t>Court Division </a:t>
            </a:r>
            <a:r>
              <a:rPr lang="en-US" sz="1400" dirty="0">
                <a:solidFill>
                  <a:schemeClr val="bg1"/>
                </a:solidFill>
              </a:rPr>
              <a:t>field, select </a:t>
            </a:r>
            <a:r>
              <a:rPr lang="en-US" sz="1400" dirty="0" smtClean="0">
                <a:solidFill>
                  <a:schemeClr val="bg1"/>
                </a:solidFill>
              </a:rPr>
              <a:t>“ALL”</a:t>
            </a:r>
          </a:p>
          <a:p>
            <a:endParaRPr lang="en-US" sz="1400" dirty="0">
              <a:solidFill>
                <a:schemeClr val="bg1"/>
              </a:solidFill>
            </a:endParaRPr>
          </a:p>
          <a:p>
            <a:r>
              <a:rPr lang="en-US" sz="1400" dirty="0">
                <a:solidFill>
                  <a:schemeClr val="bg1"/>
                </a:solidFill>
              </a:rPr>
              <a:t>In the Detention Facility field, select </a:t>
            </a:r>
            <a:r>
              <a:rPr lang="en-US" sz="1400" dirty="0" smtClean="0">
                <a:solidFill>
                  <a:schemeClr val="bg1"/>
                </a:solidFill>
              </a:rPr>
              <a:t>each of the following in turn: </a:t>
            </a:r>
          </a:p>
          <a:p>
            <a:pPr lvl="1"/>
            <a:endParaRPr lang="en-US" sz="800" dirty="0" smtClean="0">
              <a:solidFill>
                <a:schemeClr val="bg1"/>
              </a:solidFill>
            </a:endParaRPr>
          </a:p>
          <a:p>
            <a:pPr marL="742950" lvl="1" indent="-285750">
              <a:buFont typeface="Arial" panose="020B0604020202020204" pitchFamily="34" charset="0"/>
              <a:buChar char="•"/>
            </a:pPr>
            <a:r>
              <a:rPr lang="en-US" sz="1400" dirty="0" smtClean="0">
                <a:solidFill>
                  <a:schemeClr val="bg1"/>
                </a:solidFill>
              </a:rPr>
              <a:t>1 </a:t>
            </a:r>
            <a:r>
              <a:rPr lang="en-US" sz="1400" dirty="0">
                <a:solidFill>
                  <a:schemeClr val="bg1"/>
                </a:solidFill>
              </a:rPr>
              <a:t>SDCJ </a:t>
            </a:r>
            <a:endParaRPr lang="en-US" sz="1400" dirty="0" smtClean="0">
              <a:solidFill>
                <a:schemeClr val="bg1"/>
              </a:solidFill>
            </a:endParaRPr>
          </a:p>
          <a:p>
            <a:pPr marL="742950" lvl="1" indent="-285750">
              <a:buFont typeface="Arial" panose="020B0604020202020204" pitchFamily="34" charset="0"/>
              <a:buChar char="•"/>
            </a:pPr>
            <a:r>
              <a:rPr lang="en-US" sz="1400" dirty="0" smtClean="0">
                <a:solidFill>
                  <a:schemeClr val="bg1"/>
                </a:solidFill>
              </a:rPr>
              <a:t>3 GBDF</a:t>
            </a:r>
          </a:p>
          <a:p>
            <a:pPr marL="742950" lvl="1" indent="-285750">
              <a:buFont typeface="Arial" panose="020B0604020202020204" pitchFamily="34" charset="0"/>
              <a:buChar char="•"/>
            </a:pPr>
            <a:r>
              <a:rPr lang="en-US" sz="1400" dirty="0" smtClean="0">
                <a:solidFill>
                  <a:schemeClr val="bg1"/>
                </a:solidFill>
              </a:rPr>
              <a:t>8 </a:t>
            </a:r>
            <a:r>
              <a:rPr lang="en-US" sz="1400" dirty="0">
                <a:solidFill>
                  <a:schemeClr val="bg1"/>
                </a:solidFill>
              </a:rPr>
              <a:t>FAC8    </a:t>
            </a:r>
            <a:endParaRPr lang="en-US" sz="1400" dirty="0" smtClean="0">
              <a:solidFill>
                <a:schemeClr val="bg1"/>
              </a:solidFill>
            </a:endParaRPr>
          </a:p>
          <a:p>
            <a:endParaRPr lang="en-US" sz="1400" dirty="0">
              <a:solidFill>
                <a:schemeClr val="bg1"/>
              </a:solidFill>
            </a:endParaRPr>
          </a:p>
          <a:p>
            <a:r>
              <a:rPr lang="en-US" sz="1400" dirty="0" smtClean="0">
                <a:solidFill>
                  <a:schemeClr val="bg1"/>
                </a:solidFill>
              </a:rPr>
              <a:t>Click “Submit Query,” print, and return to this screen to print the other facilities.</a:t>
            </a:r>
            <a:endParaRPr lang="en-US" dirty="0">
              <a:solidFill>
                <a:schemeClr val="bg1"/>
              </a:solidFill>
            </a:endParaRPr>
          </a:p>
        </p:txBody>
      </p:sp>
    </p:spTree>
    <p:extLst>
      <p:ext uri="{BB962C8B-B14F-4D97-AF65-F5344CB8AC3E}">
        <p14:creationId xmlns:p14="http://schemas.microsoft.com/office/powerpoint/2010/main" val="999833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3950"/>
          <a:stretch/>
        </p:blipFill>
        <p:spPr bwMode="auto">
          <a:xfrm>
            <a:off x="990600" y="1763050"/>
            <a:ext cx="7072667" cy="509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976667" y="5867400"/>
            <a:ext cx="7086600" cy="523220"/>
          </a:xfrm>
          <a:prstGeom prst="rect">
            <a:avLst/>
          </a:prstGeom>
          <a:noFill/>
        </p:spPr>
        <p:txBody>
          <a:bodyPr wrap="square" rtlCol="0">
            <a:spAutoFit/>
          </a:bodyPr>
          <a:lstStyle/>
          <a:p>
            <a:r>
              <a:rPr lang="en-US" sz="1400" b="1" i="1" dirty="0"/>
              <a:t>NOTE:</a:t>
            </a:r>
            <a:r>
              <a:rPr lang="en-US" sz="1400" dirty="0"/>
              <a:t> </a:t>
            </a:r>
            <a:r>
              <a:rPr lang="en-US" sz="1400" i="1" dirty="0"/>
              <a:t>We do not </a:t>
            </a:r>
            <a:r>
              <a:rPr lang="en-US" sz="1400" i="1" dirty="0" smtClean="0"/>
              <a:t>address </a:t>
            </a:r>
            <a:r>
              <a:rPr lang="en-US" sz="1400" i="1" dirty="0"/>
              <a:t>ART, ARR, or ZE </a:t>
            </a:r>
            <a:r>
              <a:rPr lang="en-US" sz="1400" i="1" dirty="0" smtClean="0"/>
              <a:t>ROCs for </a:t>
            </a:r>
            <a:r>
              <a:rPr lang="en-US" sz="1400" i="1" dirty="0"/>
              <a:t>the inmates falling on this list, </a:t>
            </a:r>
            <a:r>
              <a:rPr lang="en-US" sz="1400" i="1" dirty="0" smtClean="0"/>
              <a:t>IPD at the housing facility </a:t>
            </a:r>
            <a:r>
              <a:rPr lang="en-US" sz="1400" i="1" dirty="0"/>
              <a:t>will be </a:t>
            </a:r>
            <a:r>
              <a:rPr lang="en-US" sz="1400" i="1" dirty="0" smtClean="0"/>
              <a:t>processing </a:t>
            </a:r>
            <a:r>
              <a:rPr lang="en-US" sz="1400" i="1" dirty="0"/>
              <a:t>them</a:t>
            </a:r>
            <a:r>
              <a:rPr lang="en-US" sz="1400" i="1" dirty="0" smtClean="0"/>
              <a:t>.</a:t>
            </a:r>
            <a:endParaRPr lang="en-US" sz="1400" dirty="0"/>
          </a:p>
        </p:txBody>
      </p:sp>
      <p:sp>
        <p:nvSpPr>
          <p:cNvPr id="6" name="TextBox 5"/>
          <p:cNvSpPr txBox="1"/>
          <p:nvPr/>
        </p:nvSpPr>
        <p:spPr>
          <a:xfrm>
            <a:off x="5562600" y="2819400"/>
            <a:ext cx="3352800" cy="3016210"/>
          </a:xfrm>
          <a:prstGeom prst="rect">
            <a:avLst/>
          </a:prstGeom>
          <a:solidFill>
            <a:schemeClr val="tx1"/>
          </a:solidFill>
          <a:ln w="28575">
            <a:solidFill>
              <a:srgbClr val="FF0000"/>
            </a:solidFill>
          </a:ln>
        </p:spPr>
        <p:txBody>
          <a:bodyPr wrap="square" rtlCol="0">
            <a:spAutoFit/>
          </a:bodyPr>
          <a:lstStyle/>
          <a:p>
            <a:r>
              <a:rPr lang="en-US" sz="1400" dirty="0">
                <a:solidFill>
                  <a:schemeClr val="bg1"/>
                </a:solidFill>
              </a:rPr>
              <a:t>In 'Court Division' field, select </a:t>
            </a:r>
            <a:r>
              <a:rPr lang="en-US" sz="1400" dirty="0" smtClean="0">
                <a:solidFill>
                  <a:schemeClr val="bg1"/>
                </a:solidFill>
              </a:rPr>
              <a:t>‘CENTRAL‘</a:t>
            </a:r>
          </a:p>
          <a:p>
            <a:endParaRPr lang="en-US" sz="1400" dirty="0">
              <a:solidFill>
                <a:schemeClr val="bg1"/>
              </a:solidFill>
            </a:endParaRPr>
          </a:p>
          <a:p>
            <a:r>
              <a:rPr lang="en-US" sz="1400" dirty="0">
                <a:solidFill>
                  <a:schemeClr val="bg1"/>
                </a:solidFill>
              </a:rPr>
              <a:t>In the Detention Facility field, select </a:t>
            </a:r>
            <a:r>
              <a:rPr lang="en-US" sz="1400" dirty="0" smtClean="0">
                <a:solidFill>
                  <a:schemeClr val="bg1"/>
                </a:solidFill>
              </a:rPr>
              <a:t>each of the following in turn: </a:t>
            </a:r>
          </a:p>
          <a:p>
            <a:pPr lvl="1"/>
            <a:endParaRPr lang="en-US" sz="800" dirty="0" smtClean="0">
              <a:solidFill>
                <a:schemeClr val="bg1"/>
              </a:solidFill>
            </a:endParaRPr>
          </a:p>
          <a:p>
            <a:pPr marL="742950" lvl="1" indent="-285750">
              <a:buFont typeface="Arial" panose="020B0604020202020204" pitchFamily="34" charset="0"/>
              <a:buChar char="•"/>
            </a:pPr>
            <a:r>
              <a:rPr lang="en-US" sz="1400" dirty="0" smtClean="0">
                <a:solidFill>
                  <a:schemeClr val="bg1"/>
                </a:solidFill>
              </a:rPr>
              <a:t>4 EMDF </a:t>
            </a:r>
          </a:p>
          <a:p>
            <a:pPr marL="742950" lvl="1" indent="-285750">
              <a:buFont typeface="Arial" panose="020B0604020202020204" pitchFamily="34" charset="0"/>
              <a:buChar char="•"/>
            </a:pPr>
            <a:r>
              <a:rPr lang="en-US" sz="1400" dirty="0" smtClean="0">
                <a:solidFill>
                  <a:schemeClr val="bg1"/>
                </a:solidFill>
              </a:rPr>
              <a:t>6 SBDF</a:t>
            </a:r>
          </a:p>
          <a:p>
            <a:pPr marL="742950" lvl="1" indent="-285750">
              <a:buFont typeface="Arial" panose="020B0604020202020204" pitchFamily="34" charset="0"/>
              <a:buChar char="•"/>
            </a:pPr>
            <a:r>
              <a:rPr lang="en-US" sz="1400" dirty="0" smtClean="0">
                <a:solidFill>
                  <a:schemeClr val="bg1"/>
                </a:solidFill>
              </a:rPr>
              <a:t>7 VDF</a:t>
            </a:r>
          </a:p>
          <a:p>
            <a:pPr marL="742950" lvl="1" indent="-285750">
              <a:buFont typeface="Arial" panose="020B0604020202020204" pitchFamily="34" charset="0"/>
              <a:buChar char="•"/>
            </a:pPr>
            <a:r>
              <a:rPr lang="en-US" sz="1400" dirty="0" smtClean="0">
                <a:solidFill>
                  <a:schemeClr val="bg1"/>
                </a:solidFill>
              </a:rPr>
              <a:t>9 LCDR   </a:t>
            </a:r>
          </a:p>
          <a:p>
            <a:pPr marL="742950" lvl="1" indent="-285750">
              <a:buFont typeface="Arial" panose="020B0604020202020204" pitchFamily="34" charset="0"/>
              <a:buChar char="•"/>
            </a:pPr>
            <a:r>
              <a:rPr lang="en-US" sz="1400" dirty="0" smtClean="0">
                <a:solidFill>
                  <a:schemeClr val="bg1"/>
                </a:solidFill>
              </a:rPr>
              <a:t>14 TCMC </a:t>
            </a:r>
          </a:p>
          <a:p>
            <a:endParaRPr lang="en-US" sz="1400" dirty="0">
              <a:solidFill>
                <a:schemeClr val="bg1"/>
              </a:solidFill>
            </a:endParaRPr>
          </a:p>
          <a:p>
            <a:r>
              <a:rPr lang="en-US" sz="1400" dirty="0" smtClean="0">
                <a:solidFill>
                  <a:schemeClr val="bg1"/>
                </a:solidFill>
              </a:rPr>
              <a:t>Click </a:t>
            </a:r>
            <a:r>
              <a:rPr lang="en-US" sz="1400" dirty="0">
                <a:solidFill>
                  <a:schemeClr val="bg1"/>
                </a:solidFill>
              </a:rPr>
              <a:t>'Submit </a:t>
            </a:r>
            <a:r>
              <a:rPr lang="en-US" sz="1400" dirty="0" smtClean="0">
                <a:solidFill>
                  <a:schemeClr val="bg1"/>
                </a:solidFill>
              </a:rPr>
              <a:t>Query,' print, and return to this screen to print the other facilities.</a:t>
            </a:r>
            <a:endParaRPr lang="en-US" dirty="0">
              <a:solidFill>
                <a:schemeClr val="bg1"/>
              </a:solidFill>
            </a:endParaRPr>
          </a:p>
        </p:txBody>
      </p:sp>
      <p:sp>
        <p:nvSpPr>
          <p:cNvPr id="7" name="Title 1"/>
          <p:cNvSpPr txBox="1">
            <a:spLocks/>
          </p:cNvSpPr>
          <p:nvPr/>
        </p:nvSpPr>
        <p:spPr>
          <a:xfrm>
            <a:off x="0" y="0"/>
            <a:ext cx="9144000" cy="1447800"/>
          </a:xfrm>
          <a:prstGeom prst="rect">
            <a:avLst/>
          </a:prstGeom>
        </p:spPr>
        <p:txBody>
          <a:bodyPr vert="horz" anchor="ctr">
            <a:noAutofit/>
            <a:scene3d>
              <a:camera prst="orthographicFront"/>
              <a:lightRig rig="soft" dir="t">
                <a:rot lat="0" lon="0" rev="16800000"/>
              </a:lightRig>
            </a:scene3d>
            <a:sp3d prstMaterial="softEdge">
              <a:bevelT w="38100" h="38100"/>
            </a:sp3d>
          </a:bodyPr>
          <a:lst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stStyle>
          <a:p>
            <a:r>
              <a:rPr lang="en-US" sz="3200" dirty="0"/>
              <a:t>Run these lists for inmates </a:t>
            </a:r>
            <a:r>
              <a:rPr lang="en-US" sz="3200" dirty="0" smtClean="0"/>
              <a:t>housed</a:t>
            </a:r>
          </a:p>
          <a:p>
            <a:r>
              <a:rPr lang="en-US" sz="3200" dirty="0" smtClean="0"/>
              <a:t>at outer facilities that were </a:t>
            </a:r>
            <a:r>
              <a:rPr lang="en-US" sz="3200" dirty="0"/>
              <a:t>seen </a:t>
            </a:r>
            <a:r>
              <a:rPr lang="en-US" sz="3200" dirty="0" smtClean="0"/>
              <a:t>in</a:t>
            </a:r>
          </a:p>
          <a:p>
            <a:r>
              <a:rPr lang="en-US" sz="3200" dirty="0" smtClean="0"/>
              <a:t>central </a:t>
            </a:r>
            <a:r>
              <a:rPr lang="en-US" sz="3200" dirty="0"/>
              <a:t>division courts.</a:t>
            </a:r>
          </a:p>
        </p:txBody>
      </p:sp>
    </p:spTree>
    <p:extLst>
      <p:ext uri="{BB962C8B-B14F-4D97-AF65-F5344CB8AC3E}">
        <p14:creationId xmlns:p14="http://schemas.microsoft.com/office/powerpoint/2010/main" val="1663194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Once the list is printed</a:t>
            </a:r>
          </a:p>
        </p:txBody>
      </p:sp>
      <p:sp>
        <p:nvSpPr>
          <p:cNvPr id="3" name="Content Placeholder 2"/>
          <p:cNvSpPr>
            <a:spLocks noGrp="1"/>
          </p:cNvSpPr>
          <p:nvPr>
            <p:ph idx="1"/>
          </p:nvPr>
        </p:nvSpPr>
        <p:spPr/>
        <p:txBody>
          <a:bodyPr>
            <a:normAutofit fontScale="92500" lnSpcReduction="10000"/>
          </a:bodyPr>
          <a:lstStyle/>
          <a:p>
            <a:r>
              <a:rPr lang="en-US" dirty="0" smtClean="0"/>
              <a:t>Review the No Complaint from the District Attorney (NCDA) first.</a:t>
            </a:r>
          </a:p>
          <a:p>
            <a:r>
              <a:rPr lang="en-US" dirty="0" smtClean="0"/>
              <a:t>Check JIMS </a:t>
            </a:r>
            <a:r>
              <a:rPr lang="en-US" dirty="0"/>
              <a:t>for </a:t>
            </a:r>
            <a:r>
              <a:rPr lang="en-US" dirty="0" smtClean="0"/>
              <a:t>any </a:t>
            </a:r>
            <a:r>
              <a:rPr lang="en-US" dirty="0"/>
              <a:t>additional arrests holding </a:t>
            </a:r>
            <a:r>
              <a:rPr lang="en-US" dirty="0" smtClean="0"/>
              <a:t>the inmate </a:t>
            </a:r>
            <a:r>
              <a:rPr lang="en-US" dirty="0"/>
              <a:t>in custody or whether he will be a release.  </a:t>
            </a:r>
            <a:endParaRPr lang="en-US" dirty="0" smtClean="0"/>
          </a:p>
          <a:p>
            <a:r>
              <a:rPr lang="en-US" dirty="0" smtClean="0"/>
              <a:t>Note on the list whether the inmate will be released to the streets or released to custody: </a:t>
            </a:r>
            <a:endParaRPr lang="en-US" dirty="0"/>
          </a:p>
          <a:p>
            <a:pPr marL="1133856" lvl="4" indent="0">
              <a:buNone/>
            </a:pPr>
            <a:r>
              <a:rPr lang="en-US" dirty="0"/>
              <a:t>NCDA→ (out) or NCDA← (In)</a:t>
            </a:r>
          </a:p>
          <a:p>
            <a:pPr marL="1133856" lvl="4" indent="0">
              <a:buNone/>
            </a:pPr>
            <a:r>
              <a:rPr lang="en-US" dirty="0" smtClean="0"/>
              <a:t>CANC</a:t>
            </a:r>
            <a:r>
              <a:rPr lang="en-US" dirty="0"/>
              <a:t>→ or CANC← </a:t>
            </a:r>
          </a:p>
          <a:p>
            <a:pPr marL="1133856" lvl="4" indent="0">
              <a:buNone/>
            </a:pPr>
            <a:r>
              <a:rPr lang="en-US" dirty="0"/>
              <a:t> 825→ or 825</a:t>
            </a:r>
            <a:r>
              <a:rPr lang="en-US" dirty="0" smtClean="0"/>
              <a:t>←</a:t>
            </a:r>
          </a:p>
          <a:p>
            <a:pPr marL="137160" indent="0">
              <a:buNone/>
            </a:pPr>
            <a:endParaRPr lang="en-US" dirty="0" smtClean="0"/>
          </a:p>
          <a:p>
            <a:pPr marL="137160" indent="0">
              <a:buNone/>
            </a:pPr>
            <a:r>
              <a:rPr lang="en-US" sz="1800" dirty="0" smtClean="0"/>
              <a:t>**</a:t>
            </a:r>
            <a:r>
              <a:rPr lang="en-US" sz="1800" dirty="0"/>
              <a:t> </a:t>
            </a:r>
            <a:r>
              <a:rPr lang="en-US" sz="1800" i="1" dirty="0"/>
              <a:t>If any of the No Complaint forms say 'Redirected to City Attorney', you will need to attach the City Attorney's list, even if the inmate's name does not appear on the City Attorney's list.  This will help to decide whether the inmate will be CANC or 825</a:t>
            </a:r>
            <a:r>
              <a:rPr lang="en-US" sz="1800" dirty="0"/>
              <a:t>.</a:t>
            </a:r>
          </a:p>
          <a:p>
            <a:pPr marL="137160" indent="0">
              <a:buNone/>
            </a:pPr>
            <a:endParaRPr lang="en-US" dirty="0"/>
          </a:p>
          <a:p>
            <a:endParaRPr lang="en-US" dirty="0"/>
          </a:p>
        </p:txBody>
      </p:sp>
    </p:spTree>
    <p:extLst>
      <p:ext uri="{BB962C8B-B14F-4D97-AF65-F5344CB8AC3E}">
        <p14:creationId xmlns:p14="http://schemas.microsoft.com/office/powerpoint/2010/main" val="1809508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Pull the custody record</a:t>
            </a:r>
            <a:endParaRPr lang="en-US" dirty="0"/>
          </a:p>
        </p:txBody>
      </p:sp>
      <p:sp>
        <p:nvSpPr>
          <p:cNvPr id="3" name="Content Placeholder 2"/>
          <p:cNvSpPr>
            <a:spLocks noGrp="1"/>
          </p:cNvSpPr>
          <p:nvPr>
            <p:ph idx="1"/>
          </p:nvPr>
        </p:nvSpPr>
        <p:spPr/>
        <p:txBody>
          <a:bodyPr/>
          <a:lstStyle/>
          <a:p>
            <a:r>
              <a:rPr lang="en-US" dirty="0" smtClean="0"/>
              <a:t>Attach the No Complaint form and/or the City Attorney’s list and distribute </a:t>
            </a:r>
            <a:r>
              <a:rPr lang="en-US" dirty="0"/>
              <a:t>the NCDA’s to </a:t>
            </a:r>
            <a:r>
              <a:rPr lang="en-US" dirty="0" smtClean="0"/>
              <a:t>second floor staff.</a:t>
            </a:r>
          </a:p>
          <a:p>
            <a:r>
              <a:rPr lang="en-US" dirty="0" smtClean="0"/>
              <a:t>Also distribute the custody record for every inmate that appears as ARR on the End of Court List to be processed as potential 825’s.</a:t>
            </a:r>
          </a:p>
          <a:p>
            <a:endParaRPr lang="en-US" dirty="0"/>
          </a:p>
          <a:p>
            <a:pPr marL="137160" indent="0">
              <a:buNone/>
            </a:pPr>
            <a:endParaRPr lang="en-US" sz="2000" i="1" dirty="0" smtClean="0"/>
          </a:p>
          <a:p>
            <a:pPr marL="137160" indent="0">
              <a:buNone/>
            </a:pPr>
            <a:endParaRPr lang="en-US" sz="2000" i="1" dirty="0"/>
          </a:p>
          <a:p>
            <a:pPr marL="137160" indent="0">
              <a:buNone/>
            </a:pPr>
            <a:r>
              <a:rPr lang="en-US" sz="2000" i="1" dirty="0" smtClean="0"/>
              <a:t>NOTE</a:t>
            </a:r>
            <a:r>
              <a:rPr lang="en-US" sz="2000" i="1" dirty="0"/>
              <a:t>: You will only be pulling ARRs for SDCJ, GBDF, and FAC 8.  </a:t>
            </a:r>
            <a:endParaRPr lang="en-US" sz="2000" dirty="0"/>
          </a:p>
          <a:p>
            <a:pPr marL="137160" indent="0">
              <a:buNone/>
            </a:pPr>
            <a:endParaRPr lang="en-US" dirty="0"/>
          </a:p>
        </p:txBody>
      </p:sp>
    </p:spTree>
    <p:extLst>
      <p:ext uri="{BB962C8B-B14F-4D97-AF65-F5344CB8AC3E}">
        <p14:creationId xmlns:p14="http://schemas.microsoft.com/office/powerpoint/2010/main" val="25412783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8E4A89D26E4B4CA84F9AEF06FF393F" ma:contentTypeVersion="5" ma:contentTypeDescription="Create a new document." ma:contentTypeScope="" ma:versionID="96e0a2d12ad10300ee45be1172f64879">
  <xsd:schema xmlns:xsd="http://www.w3.org/2001/XMLSchema" xmlns:xs="http://www.w3.org/2001/XMLSchema" xmlns:p="http://schemas.microsoft.com/office/2006/metadata/properties" targetNamespace="http://schemas.microsoft.com/office/2006/metadata/properties" ma:root="true" ma:fieldsID="1d85b2059cf1fe55fbdfd536c4cd93b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BD47FC3-69E0-4618-8C77-53AC9BAB98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64A647B-9D78-4385-B902-881BD1F3462B}">
  <ds:schemaRef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elements/1.1/"/>
    <ds:schemaRef ds:uri="http://purl.org/dc/terms/"/>
    <ds:schemaRef ds:uri="http://schemas.microsoft.com/office/infopath/2007/PartnerControls"/>
    <ds:schemaRef ds:uri="http://purl.org/dc/dcmitype/"/>
  </ds:schemaRefs>
</ds:datastoreItem>
</file>

<file path=customXml/itemProps3.xml><?xml version="1.0" encoding="utf-8"?>
<ds:datastoreItem xmlns:ds="http://schemas.openxmlformats.org/officeDocument/2006/customXml" ds:itemID="{459A9CFA-9D19-4F96-B047-6E90FE5858A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Apex</Template>
  <TotalTime>396</TotalTime>
  <Words>1086</Words>
  <Application>Microsoft Office PowerPoint</Application>
  <PresentationFormat>On-screen Show (4:3)</PresentationFormat>
  <Paragraphs>97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End of Court List</vt:lpstr>
      <vt:lpstr>End of Court List</vt:lpstr>
      <vt:lpstr>End of Court List</vt:lpstr>
      <vt:lpstr>To run the list</vt:lpstr>
      <vt:lpstr>JIMS Web</vt:lpstr>
      <vt:lpstr>Run these lists for inmates housed at SDCJ, GBDF, AND FAC 8, that were seen in all court jurisdictions</vt:lpstr>
      <vt:lpstr>PowerPoint Presentation</vt:lpstr>
      <vt:lpstr>Once the list is printed</vt:lpstr>
      <vt:lpstr>Pull the custody record</vt:lpstr>
      <vt:lpstr>ART on the End of Court List</vt:lpstr>
      <vt:lpstr>Other Reasons on Calendar</vt:lpstr>
      <vt:lpstr>Other Reasons on Calendar</vt:lpstr>
      <vt:lpstr>Court contact</vt:lpstr>
      <vt:lpstr>Court contact</vt:lpstr>
      <vt:lpstr>End of Court List</vt:lpstr>
    </vt:vector>
  </TitlesOfParts>
  <Company>SDSD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of Court List</dc:title>
  <dc:creator>SDSD</dc:creator>
  <cp:lastModifiedBy>SDSD</cp:lastModifiedBy>
  <cp:revision>21</cp:revision>
  <dcterms:created xsi:type="dcterms:W3CDTF">2016-04-22T01:34:37Z</dcterms:created>
  <dcterms:modified xsi:type="dcterms:W3CDTF">2019-10-31T18:06:15Z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0x010100728E4A89D26E4B4CA84F9AEF06FF393F</vt:lpwstr>
  </property>
</Properties>
</file>