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0" r:id="rId8"/>
    <p:sldId id="259" r:id="rId9"/>
    <p:sldId id="261" r:id="rId10"/>
    <p:sldId id="268" r:id="rId11"/>
    <p:sldId id="269" r:id="rId12"/>
    <p:sldId id="275" r:id="rId13"/>
    <p:sldId id="276" r:id="rId14"/>
    <p:sldId id="270" r:id="rId15"/>
    <p:sldId id="271" r:id="rId16"/>
    <p:sldId id="272" r:id="rId17"/>
    <p:sldId id="262" r:id="rId18"/>
    <p:sldId id="263" r:id="rId19"/>
    <p:sldId id="264" r:id="rId20"/>
    <p:sldId id="265" r:id="rId21"/>
    <p:sldId id="274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831540-8237-403E-9696-24852AB6A4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3CAB12E-744A-4DEB-A791-18A78670A2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m/url?sa=i&amp;rct=j&amp;q=&amp;esrc=s&amp;source=images&amp;cd=&amp;cad=rja&amp;uact=8&amp;ved=0ahUKEwjH9-yJ4MHYAhWJSSYKHe_LDC4QjRwIBw&amp;url=http://gatehouseproperties.com/costa-mesa-movie-park-minions/&amp;psig=AOvVaw3zJEHBQMN6YIQsxSZmBMOZ&amp;ust=151527354484803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www.youtube.com/watch?v=ShtIZyZg5IA" TargetMode="External"/><Relationship Id="rId4" Type="http://schemas.openxmlformats.org/officeDocument/2006/relationships/hyperlink" Target="https://ssp.sdsheriff.com/DSB/DetentionPP/Section%20Q%20Admission%20Booking%20Property%20Control%20and%20R/Q.80%20Possible%20Wrong%20Person%20on%20Warrant.pdf#search=q%2E80%20wrong%20person%20on%20warran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om/url?sa=i&amp;rct=j&amp;q=&amp;esrc=s&amp;source=images&amp;cd=&amp;cad=rja&amp;uact=8&amp;ved=0ahUKEwjZv9fY4MHYAhUKTSYKHaokDUIQjRwIBw&amp;url=http://weknowyourdreams.com/minions.html&amp;psig=AOvVaw2lBPq1xtARnt588Ictwe0p&amp;ust=151527372853510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sp.sdsheriff.com/DSB/DPD/Training/_layouts/15/WopiFrame.aspx?sourcedoc=/DSB/IPD/Training/Training%20Unit%20Manuals/Prebook%20Manual/BCOU%20-%20Booked%20Courtesy/Courtesy%20Housing%20-Enroute%20Prisoners.docx&amp;action=default" TargetMode="External"/><Relationship Id="rId4" Type="http://schemas.openxmlformats.org/officeDocument/2006/relationships/hyperlink" Target="https://ssp.sdsheriff.com/DSB/DPD/Training/_layouts/15/WopiFrame.aspx?sourcedoc=/DSB/IPD/Training/Training%20Unit%20Manuals/DPT%20Manuals/COURTESY%20AND%20EN%20ROUTE%20HOUSING.docx&amp;action=defaul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megenerator.net/ItS-So-Fluffy" TargetMode="External"/><Relationship Id="rId2" Type="http://schemas.openxmlformats.org/officeDocument/2006/relationships/hyperlink" Target="https://ssp.sdsheriff.com/DSB/DetentionPP/Section%20Q%20Admission%20Booking%20Property%20Control%20and%20R/Q.9%20Processing%20Juvenile%20Inmates%20in%20Detention%20Facilities.pdf#search=q%2E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m/url?sa=i&amp;rct=j&amp;q=&amp;esrc=s&amp;source=images&amp;cd=&amp;cad=rja&amp;uact=8&amp;ved=0ahUKEwjUxLSN4cHYAhXESSYKHca2AbEQjRwIBw&amp;url=http://despicableme.wikia.com/wiki/Felonius_Gru&amp;psig=AOvVaw1d0L2e6HvFbSXHHeV1gS5m&amp;ust=15152738398661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ssp.sdsheriff.com/DSB/DPD/Training/_layouts/15/WopiFrame.aspx?sourcedoc=/DSB/IPD/Training/Training%20Unit%20Manuals/Prebook%20Manual/ARST%20-%20FIELD%20ARREST/Probabtion%20Violation%2023154(A).docx&amp;action=default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48.gif"/><Relationship Id="rId2" Type="http://schemas.openxmlformats.org/officeDocument/2006/relationships/hyperlink" Target="https://www.google.com/url?sa=i&amp;rct=j&amp;q=&amp;esrc=s&amp;source=images&amp;cd=&amp;cad=rja&amp;uact=8&amp;ved=0ahUKEwj8ysCeqNPYAhVX3WMKHZTJCFsQjRwIBw&amp;url=https://giphy.com/gifs/minions-gif-OQeIIv41G9JU4&amp;psig=AOvVaw0KFnLgelthXhxn4J-G3s4P&amp;ust=15158770084702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i3p4TMqNPYAhUFwmMKHaTwCoIQjRwIBw&amp;url=https://giphy.com/explore/minions&amp;psig=AOvVaw0KFnLgelthXhxn4J-G3s4P&amp;ust=1515877008470297" TargetMode="External"/><Relationship Id="rId5" Type="http://schemas.openxmlformats.org/officeDocument/2006/relationships/image" Target="../media/image47.gif"/><Relationship Id="rId4" Type="http://schemas.openxmlformats.org/officeDocument/2006/relationships/hyperlink" Target="https://www.google.com/url?sa=i&amp;rct=j&amp;q=&amp;esrc=s&amp;source=images&amp;cd=&amp;cad=rja&amp;uact=8&amp;ved=0ahUKEwiS1Ly3qNPYAhVV42MKHcblAGsQjRwIBw&amp;url=https://tenor.com/search/minions-gifs&amp;psig=AOvVaw0KFnLgelthXhxn4J-G3s4P&amp;ust=151587700847029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om/url?sa=i&amp;rct=j&amp;q=&amp;esrc=s&amp;source=images&amp;cd=&amp;cad=rja&amp;uact=8&amp;ved=0ahUKEwj5w9Xg38HYAhWPw4MKHXBoC1UQjRwIBw&amp;url=https://www.pinterest.com/EmmaLeigh515/minion/&amp;psig=AOvVaw0-TR6CbEqk3JO1sLWmxWmE&amp;ust=151527346276857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NtOf_38HYAhUa24MKHfxaAb4QjRwIBw&amp;url=http://weknowyourdreams.com/minions.html&amp;psig=AOvVaw3zJEHBQMN6YIQsxSZmBMOZ&amp;ust=151527354484803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-production.global.ssl.fastly.net/uploads/photos/file/19578/despicable-me-agnes-with-unicorn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" y="925081"/>
            <a:ext cx="9138501" cy="59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8252" y="106427"/>
            <a:ext cx="2209800" cy="838200"/>
          </a:xfrm>
        </p:spPr>
        <p:txBody>
          <a:bodyPr/>
          <a:lstStyle/>
          <a:p>
            <a:r>
              <a:rPr lang="en-US" dirty="0"/>
              <a:t>Day Five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4022103" cy="1099794"/>
          </a:xfrm>
        </p:spPr>
        <p:txBody>
          <a:bodyPr/>
          <a:lstStyle/>
          <a:p>
            <a:pPr algn="ctr"/>
            <a:r>
              <a:rPr lang="en-US" dirty="0"/>
              <a:t>Detentions Processing Division Training Unit</a:t>
            </a:r>
          </a:p>
        </p:txBody>
      </p:sp>
    </p:spTree>
    <p:extLst>
      <p:ext uri="{BB962C8B-B14F-4D97-AF65-F5344CB8AC3E}">
        <p14:creationId xmlns:p14="http://schemas.microsoft.com/office/powerpoint/2010/main" val="1136864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D17A-6551-41F7-B07A-C67E830A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Be mindful of spelling/responses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E24C7-D48E-47EB-82CA-CC8C1A5470E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1000" y="6172200"/>
            <a:ext cx="7467600" cy="60960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This becomes part of the inmate's record</a:t>
            </a:r>
          </a:p>
          <a:p>
            <a:pPr lvl="1"/>
            <a:r>
              <a:rPr lang="en-US" dirty="0"/>
              <a:t>Many people will see this!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C831F-69CB-4470-BAB5-FB4614CA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6212"/>
            <a:ext cx="6877050" cy="3305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AE809-FC2E-4FEA-A4E4-C1F6624AF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15280"/>
            <a:ext cx="6913294" cy="2967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F6553-4630-4CFB-9129-8FBEB26C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15724"/>
            <a:ext cx="7010400" cy="3996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CDB6CA-EBD0-4C36-9FB5-F6D1D07F4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65" y="1483157"/>
            <a:ext cx="7010400" cy="3928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EA1727-7325-441D-BC97-18EA55C0F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415725"/>
            <a:ext cx="7086600" cy="414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8380A0-D1B0-4D5E-B9D4-2C041AFD1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47" y="1331750"/>
            <a:ext cx="7105588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Addresses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133600"/>
            <a:ext cx="8001000" cy="234288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1752600"/>
            <a:ext cx="7162800" cy="370459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2646"/>
            <a:ext cx="13906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67275"/>
            <a:ext cx="762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63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 Detail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719943"/>
            <a:ext cx="7620000" cy="401415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1741714"/>
            <a:ext cx="7315200" cy="283749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" y="1741715"/>
            <a:ext cx="7086600" cy="268010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24384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2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Wants &amp; Warrants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676400"/>
            <a:ext cx="7848600" cy="402410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1981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085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inion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2286000" cy="142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1" y="457200"/>
            <a:ext cx="7696200" cy="609600"/>
          </a:xfrm>
        </p:spPr>
        <p:txBody>
          <a:bodyPr>
            <a:normAutofit/>
          </a:bodyPr>
          <a:lstStyle/>
          <a:p>
            <a:r>
              <a:rPr lang="en-US" dirty="0"/>
              <a:t>Wrong person on warrant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09600"/>
            <a:ext cx="7467600" cy="6476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If an incarcerated person claims they are not the person on the warrant, follow the steps below: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Fill-out a </a:t>
            </a:r>
            <a:r>
              <a:rPr lang="en-US" sz="2000" dirty="0">
                <a:hlinkClick r:id="rId4"/>
              </a:rPr>
              <a:t>Q.80 form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Deliver to your on-duty Supervisor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JPMU Sergeant or deputy will be notified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JPMU deputy will provide all documentation to the watch commander who will decide the outcome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Attach a copy of the Q.80 form to the booking jacket</a:t>
            </a: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36248810-C9D1-4B86-9371-FEE378AC8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4724400"/>
            <a:ext cx="2286000" cy="19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2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min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4949825" cy="385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Courtesy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Must have prior approval from the watch commander</a:t>
            </a:r>
          </a:p>
          <a:p>
            <a:r>
              <a:rPr lang="en-US" dirty="0">
                <a:hlinkClick r:id="rId4"/>
              </a:rPr>
              <a:t>DPT Manual</a:t>
            </a:r>
            <a:endParaRPr lang="en-US" dirty="0"/>
          </a:p>
          <a:p>
            <a:r>
              <a:rPr lang="en-US" dirty="0"/>
              <a:t>How to </a:t>
            </a:r>
            <a:r>
              <a:rPr lang="en-US" dirty="0">
                <a:hlinkClick r:id="rId5"/>
              </a:rPr>
              <a:t>Pre-Book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56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Policy and Procedures </a:t>
            </a:r>
            <a:r>
              <a:rPr lang="en-US" dirty="0">
                <a:hlinkClick r:id="rId2"/>
              </a:rPr>
              <a:t>Q.9</a:t>
            </a:r>
            <a:endParaRPr lang="en-US" dirty="0"/>
          </a:p>
          <a:p>
            <a:r>
              <a:rPr lang="en-US" dirty="0"/>
              <a:t>If an incarcerated person is suspected to be a minor, notify the on duty watch commander</a:t>
            </a:r>
          </a:p>
          <a:p>
            <a:r>
              <a:rPr lang="en-US" dirty="0"/>
              <a:t>If determined to be a juvenile, the individual will be transferred to Juvenile Hall</a:t>
            </a:r>
          </a:p>
        </p:txBody>
      </p:sp>
      <p:pic>
        <p:nvPicPr>
          <p:cNvPr id="4" name="Picture 2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4425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911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gru despicable m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8"/>
          <a:stretch/>
        </p:blipFill>
        <p:spPr bwMode="auto">
          <a:xfrm>
            <a:off x="6934200" y="0"/>
            <a:ext cx="1714500" cy="28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Offense modifier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664 PC Attempt is the only Offense Modifier approved to use by the department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971800"/>
            <a:ext cx="65913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75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3657600" cy="658368"/>
          </a:xfrm>
        </p:spPr>
        <p:txBody>
          <a:bodyPr/>
          <a:lstStyle/>
          <a:p>
            <a:pPr algn="ctr"/>
            <a:r>
              <a:rPr lang="en-US" dirty="0"/>
              <a:t>PAT-70 Form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343400" y="1143000"/>
            <a:ext cx="3657600" cy="658368"/>
          </a:xfrm>
        </p:spPr>
        <p:txBody>
          <a:bodyPr/>
          <a:lstStyle/>
          <a:p>
            <a:pPr algn="ctr"/>
            <a:r>
              <a:rPr lang="en-US" dirty="0"/>
              <a:t>PCD + PAT-70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PAT-70 Form</a:t>
            </a:r>
          </a:p>
          <a:p>
            <a:r>
              <a:rPr lang="en-US" dirty="0"/>
              <a:t>One arrest</a:t>
            </a:r>
          </a:p>
          <a:p>
            <a:pPr lvl="1"/>
            <a:r>
              <a:rPr lang="en-US" dirty="0"/>
              <a:t>Field ARST – 23154(a) VC</a:t>
            </a:r>
          </a:p>
          <a:p>
            <a:pPr lvl="1"/>
            <a:r>
              <a:rPr lang="en-US" dirty="0"/>
              <a:t>Schedule court for second day</a:t>
            </a:r>
          </a:p>
          <a:p>
            <a:pPr lvl="2"/>
            <a:r>
              <a:rPr lang="en-US" dirty="0"/>
              <a:t>SDTS*, ELC, NCV, SBCV</a:t>
            </a:r>
          </a:p>
          <a:p>
            <a:r>
              <a:rPr lang="en-US" dirty="0"/>
              <a:t>Fax to the facility according to the court destination</a:t>
            </a:r>
          </a:p>
          <a:p>
            <a:pPr lvl="2"/>
            <a:r>
              <a:rPr lang="en-US" dirty="0"/>
              <a:t>Ex. El Cajon case – fax to LCDRF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Two arrests</a:t>
            </a:r>
          </a:p>
          <a:p>
            <a:pPr lvl="1"/>
            <a:r>
              <a:rPr lang="en-US" dirty="0"/>
              <a:t>1. Field ARST – DUI</a:t>
            </a:r>
          </a:p>
          <a:p>
            <a:pPr lvl="1"/>
            <a:r>
              <a:rPr lang="en-US" dirty="0"/>
              <a:t>2. Field ARST – 23154(a) VC</a:t>
            </a:r>
          </a:p>
          <a:p>
            <a:pPr lvl="2"/>
            <a:r>
              <a:rPr lang="en-US" dirty="0"/>
              <a:t>Schedule court for second day</a:t>
            </a:r>
          </a:p>
          <a:p>
            <a:pPr lvl="2"/>
            <a:r>
              <a:rPr lang="en-US" dirty="0"/>
              <a:t>SDTS*, ELC, NCV, SBCV</a:t>
            </a:r>
          </a:p>
          <a:p>
            <a:r>
              <a:rPr lang="en-US" dirty="0"/>
              <a:t>Fax to the facility according to the court destination</a:t>
            </a:r>
          </a:p>
          <a:p>
            <a:pPr lvl="2"/>
            <a:r>
              <a:rPr lang="en-US" dirty="0"/>
              <a:t>Ex. El Cajon case – fax to LCDRF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658368"/>
          </a:xfrm>
        </p:spPr>
        <p:txBody>
          <a:bodyPr/>
          <a:lstStyle/>
          <a:p>
            <a:r>
              <a:rPr lang="en-US" dirty="0">
                <a:hlinkClick r:id="rId2"/>
              </a:rPr>
              <a:t>Probation Violation per 23154(a) VC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099CA-C31C-4794-98E9-6A6B8AF5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1152525"/>
            <a:ext cx="5105400" cy="45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8DF22-7BFA-4EA5-A287-44912A1E1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12" y="400050"/>
            <a:ext cx="5972175" cy="6057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D965B-036E-4466-B6D5-FCD97C0A8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838" y="400051"/>
            <a:ext cx="5695950" cy="6057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E9A65C-14DC-4A4D-BE4C-92F3061C1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0" y="338137"/>
            <a:ext cx="5467350" cy="6336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1000" y="1600200"/>
            <a:ext cx="3733800" cy="4873752"/>
          </a:xfrm>
        </p:spPr>
        <p:txBody>
          <a:bodyPr/>
          <a:lstStyle/>
          <a:p>
            <a:r>
              <a:rPr lang="en-US" dirty="0"/>
              <a:t>Koppel</a:t>
            </a:r>
          </a:p>
          <a:p>
            <a:r>
              <a:rPr lang="en-US" dirty="0" err="1"/>
              <a:t>Torstrom</a:t>
            </a:r>
            <a:endParaRPr lang="en-US" dirty="0"/>
          </a:p>
          <a:p>
            <a:r>
              <a:rPr lang="en-US" dirty="0"/>
              <a:t>Alvarado</a:t>
            </a:r>
          </a:p>
          <a:p>
            <a:r>
              <a:rPr lang="en-US" dirty="0" err="1"/>
              <a:t>Croteau</a:t>
            </a:r>
            <a:endParaRPr lang="en-US" dirty="0"/>
          </a:p>
        </p:txBody>
      </p:sp>
      <p:pic>
        <p:nvPicPr>
          <p:cNvPr id="1026" name="Picture 2" descr="Image result for minions 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57600"/>
            <a:ext cx="455295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inions 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41971"/>
            <a:ext cx="175260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inions 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409950" cy="154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6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booking order?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Local cases (field arrests, warrants, 3056 PC)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Out of County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State (CYA/DJJ, WI 3151, Parole violators.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Federal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Fugitive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ICE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146" name="Picture 2" descr="http://www.avsforum.com/wordpress/wp-content/uploads/2017/07/Despicable-M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4810125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8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05262"/>
            <a:ext cx="2261567" cy="28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To access: IMS &gt; Book &gt; Charge Review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4998917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67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Review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2895600"/>
            <a:ext cx="5943600" cy="116332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088571" y="2362200"/>
            <a:ext cx="5943600" cy="205295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45029" y="2362200"/>
            <a:ext cx="5943600" cy="245999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1045029" y="2406650"/>
            <a:ext cx="5943600" cy="23710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17" y="59028"/>
            <a:ext cx="2371725" cy="222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8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Pending bookings queue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To access: IMS &gt; Book &gt; Booking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66" y="2209800"/>
            <a:ext cx="487560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age result for minion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"/>
            <a:ext cx="2054225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8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Pending Bookings Queue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85800" y="2286000"/>
            <a:ext cx="7467600" cy="15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3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Personal Data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315200" cy="457771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447800" y="2140404"/>
            <a:ext cx="5838825" cy="25336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28860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3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 Address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0" y="1676400"/>
            <a:ext cx="7800975" cy="43751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8245"/>
            <a:ext cx="26955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433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D17A-6551-41F7-B07A-C67E830A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Do not get creative!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E24C7-D48E-47EB-82CA-CC8C1A5470E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5105400"/>
            <a:ext cx="7467600" cy="1368552"/>
          </a:xfrm>
        </p:spPr>
        <p:txBody>
          <a:bodyPr/>
          <a:lstStyle/>
          <a:p>
            <a:r>
              <a:rPr lang="en-US" dirty="0"/>
              <a:t>If you see someone wrote “B&amp;R” for occupation, please remove it</a:t>
            </a:r>
          </a:p>
          <a:p>
            <a:pPr lvl="1"/>
            <a:r>
              <a:rPr lang="en-US" dirty="0"/>
              <a:t>This becomes part of the inmate's record</a:t>
            </a:r>
          </a:p>
        </p:txBody>
      </p:sp>
      <p:pic>
        <p:nvPicPr>
          <p:cNvPr id="1026" name="Picture 7">
            <a:extLst>
              <a:ext uri="{FF2B5EF4-FFF2-40B4-BE49-F238E27FC236}">
                <a16:creationId xmlns:a16="http://schemas.microsoft.com/office/drawing/2014/main" id="{E14C84F3-8745-4038-B5C2-A8F1F91A9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1429" b="8572"/>
          <a:stretch/>
        </p:blipFill>
        <p:spPr bwMode="auto">
          <a:xfrm>
            <a:off x="1066800" y="1638300"/>
            <a:ext cx="6629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774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4A89D26E4B4CA84F9AEF06FF393F" ma:contentTypeVersion="5" ma:contentTypeDescription="Create a new document." ma:contentTypeScope="" ma:versionID="96e0a2d12ad10300ee45be1172f648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d85b2059cf1fe55fbdfd536c4cd93b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E1D25B-98DC-4336-8EA8-A83CD6B991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DF01D84-E922-43E9-86A8-B921E354DD5B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350968F-60CF-4423-B561-7B6608CE1F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558</TotalTime>
  <Words>380</Words>
  <Application>Microsoft Office PowerPoint</Application>
  <PresentationFormat>On-screen Show (4:3)</PresentationFormat>
  <Paragraphs>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Century Schoolbook</vt:lpstr>
      <vt:lpstr>Wingdings</vt:lpstr>
      <vt:lpstr>Wingdings 2</vt:lpstr>
      <vt:lpstr>Oriel</vt:lpstr>
      <vt:lpstr>Day Five</vt:lpstr>
      <vt:lpstr>What is the booking order?</vt:lpstr>
      <vt:lpstr>Charge review</vt:lpstr>
      <vt:lpstr>Charge Review</vt:lpstr>
      <vt:lpstr>Pending bookings queue</vt:lpstr>
      <vt:lpstr>Pending Bookings Queue</vt:lpstr>
      <vt:lpstr>Full Personal Data</vt:lpstr>
      <vt:lpstr>Booking Address</vt:lpstr>
      <vt:lpstr>Do not get creative!</vt:lpstr>
      <vt:lpstr>Be mindful of spelling/responses</vt:lpstr>
      <vt:lpstr>Related Addresses</vt:lpstr>
      <vt:lpstr>Demographic Detail</vt:lpstr>
      <vt:lpstr>Wants &amp; Warrants</vt:lpstr>
      <vt:lpstr>Wrong person on warrant</vt:lpstr>
      <vt:lpstr>Courtesy housing</vt:lpstr>
      <vt:lpstr>Minors</vt:lpstr>
      <vt:lpstr>Offense modifier</vt:lpstr>
      <vt:lpstr>Probation Violation per 23154(a) VC</vt:lpstr>
      <vt:lpstr>Exercises</vt:lpstr>
    </vt:vector>
  </TitlesOfParts>
  <Company>SDSD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Five</dc:title>
  <dc:creator>SDSD</dc:creator>
  <cp:lastModifiedBy>Parker, Winthrop</cp:lastModifiedBy>
  <cp:revision>21</cp:revision>
  <dcterms:created xsi:type="dcterms:W3CDTF">2018-01-05T20:10:51Z</dcterms:created>
  <dcterms:modified xsi:type="dcterms:W3CDTF">2022-04-18T19:20:13Z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0x010100728E4A89D26E4B4CA84F9AEF06FF393F</vt:lpwstr>
  </property>
</Properties>
</file>