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72" r:id="rId6"/>
    <p:sldId id="281" r:id="rId7"/>
    <p:sldId id="274" r:id="rId8"/>
    <p:sldId id="265" r:id="rId9"/>
    <p:sldId id="275" r:id="rId10"/>
    <p:sldId id="279" r:id="rId11"/>
    <p:sldId id="269" r:id="rId12"/>
    <p:sldId id="280" r:id="rId13"/>
    <p:sldId id="270" r:id="rId14"/>
    <p:sldId id="271" r:id="rId15"/>
    <p:sldId id="259" r:id="rId16"/>
    <p:sldId id="260" r:id="rId17"/>
    <p:sldId id="261" r:id="rId18"/>
    <p:sldId id="262" r:id="rId19"/>
    <p:sldId id="263" r:id="rId20"/>
    <p:sldId id="267" r:id="rId21"/>
    <p:sldId id="278"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A1BF03-6AFA-405F-8773-2527353583CC}" type="datetimeFigureOut">
              <a:rPr lang="en-US" smtClean="0"/>
              <a:t>4/18/2022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D3C9F87-908D-4B43-AEB8-D1A0D0FD2B5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A1BF03-6AFA-405F-8773-2527353583CC}"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C9F87-908D-4B43-AEB8-D1A0D0FD2B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A1BF03-6AFA-405F-8773-2527353583CC}"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C9F87-908D-4B43-AEB8-D1A0D0FD2B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A1BF03-6AFA-405F-8773-2527353583CC}" type="datetimeFigureOut">
              <a:rPr lang="en-US" smtClean="0"/>
              <a:t>4/18/2022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D3C9F87-908D-4B43-AEB8-D1A0D0FD2B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A1BF03-6AFA-405F-8773-2527353583CC}" type="datetimeFigureOut">
              <a:rPr lang="en-US" smtClean="0"/>
              <a:t>4/18/2022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D3C9F87-908D-4B43-AEB8-D1A0D0FD2B5E}"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A1BF03-6AFA-405F-8773-2527353583CC}" type="datetimeFigureOut">
              <a:rPr lang="en-US" smtClean="0"/>
              <a:t>4/18/2022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D3C9F87-908D-4B43-AEB8-D1A0D0FD2B5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A1BF03-6AFA-405F-8773-2527353583CC}" type="datetimeFigureOut">
              <a:rPr lang="en-US" smtClean="0"/>
              <a:t>4/18/2022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D3C9F87-908D-4B43-AEB8-D1A0D0FD2B5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1DA1BF03-6AFA-405F-8773-2527353583CC}" type="datetimeFigureOut">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C9F87-908D-4B43-AEB8-D1A0D0FD2B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A1BF03-6AFA-405F-8773-2527353583CC}" type="datetimeFigureOut">
              <a:rPr lang="en-US" smtClean="0"/>
              <a:t>4/18/2022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D3C9F87-908D-4B43-AEB8-D1A0D0FD2B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A1BF03-6AFA-405F-8773-2527353583CC}" type="datetimeFigureOut">
              <a:rPr lang="en-US" smtClean="0"/>
              <a:t>4/18/2022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D3C9F87-908D-4B43-AEB8-D1A0D0FD2B5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A1BF03-6AFA-405F-8773-2527353583CC}" type="datetimeFigureOut">
              <a:rPr lang="en-US" smtClean="0"/>
              <a:t>4/18/2022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D3C9F87-908D-4B43-AEB8-D1A0D0FD2B5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A1BF03-6AFA-405F-8773-2527353583CC}" type="datetimeFigureOut">
              <a:rPr lang="en-US" smtClean="0"/>
              <a:t>4/18/2022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D3C9F87-908D-4B43-AEB8-D1A0D0FD2B5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sp.sdsheriff.com/DSB/DPD/Training/SitePages/CITY6118.aspx"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sp.sdsheriff.com/DSB/DPD/Training/SitePages/CITY6118.aspx"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2216" cy="6858000"/>
          </a:xfrm>
          <a:prstGeom prst="rect">
            <a:avLst/>
          </a:prstGeom>
        </p:spPr>
      </p:pic>
    </p:spTree>
    <p:extLst>
      <p:ext uri="{BB962C8B-B14F-4D97-AF65-F5344CB8AC3E}">
        <p14:creationId xmlns:p14="http://schemas.microsoft.com/office/powerpoint/2010/main" val="100470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53" y="201168"/>
            <a:ext cx="8229600" cy="1399032"/>
          </a:xfrm>
        </p:spPr>
        <p:txBody>
          <a:bodyPr/>
          <a:lstStyle/>
          <a:p>
            <a:r>
              <a:rPr lang="en-US" dirty="0"/>
              <a:t>Post-arraignment</a:t>
            </a:r>
          </a:p>
        </p:txBody>
      </p:sp>
      <p:sp>
        <p:nvSpPr>
          <p:cNvPr id="3" name="Content Placeholder 2"/>
          <p:cNvSpPr>
            <a:spLocks noGrp="1"/>
          </p:cNvSpPr>
          <p:nvPr>
            <p:ph idx="1"/>
          </p:nvPr>
        </p:nvSpPr>
        <p:spPr>
          <a:xfrm>
            <a:off x="457200" y="1600200"/>
            <a:ext cx="8229600" cy="4572000"/>
          </a:xfrm>
        </p:spPr>
        <p:txBody>
          <a:bodyPr/>
          <a:lstStyle/>
          <a:p>
            <a:r>
              <a:rPr lang="en-US" dirty="0"/>
              <a:t>Once an incarcerated person has been remanded, sentenced, or released from custody they are no longer considered a CITY incarcerated person.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581401"/>
            <a:ext cx="5400335" cy="2981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171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007" y="457200"/>
            <a:ext cx="10210800" cy="1470025"/>
          </a:xfrm>
        </p:spPr>
        <p:txBody>
          <a:bodyPr>
            <a:normAutofit/>
          </a:bodyPr>
          <a:lstStyle/>
          <a:p>
            <a:r>
              <a:rPr lang="en-US" sz="4000" dirty="0"/>
              <a:t>CITY Incarcerated Person Handout</a:t>
            </a:r>
          </a:p>
        </p:txBody>
      </p:sp>
      <p:sp>
        <p:nvSpPr>
          <p:cNvPr id="3" name="Subtitle 2"/>
          <p:cNvSpPr>
            <a:spLocks noGrp="1"/>
          </p:cNvSpPr>
          <p:nvPr>
            <p:ph type="subTitle" idx="1"/>
          </p:nvPr>
        </p:nvSpPr>
        <p:spPr/>
        <p:txBody>
          <a:bodyPr>
            <a:normAutofit lnSpcReduction="10000"/>
          </a:bodyPr>
          <a:lstStyle/>
          <a:p>
            <a:r>
              <a:rPr lang="en-US" dirty="0"/>
              <a:t>Read each scenario and identify if it qualifies as a “CITY”.</a:t>
            </a:r>
          </a:p>
          <a:p>
            <a:endParaRPr lang="en-US" dirty="0"/>
          </a:p>
          <a:p>
            <a:r>
              <a:rPr lang="en-US" dirty="0"/>
              <a:t>Give a brief explanation why or why not. </a:t>
            </a:r>
          </a:p>
        </p:txBody>
      </p:sp>
    </p:spTree>
    <p:extLst>
      <p:ext uri="{BB962C8B-B14F-4D97-AF65-F5344CB8AC3E}">
        <p14:creationId xmlns:p14="http://schemas.microsoft.com/office/powerpoint/2010/main" val="3412925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7239000" cy="1100139"/>
          </a:xfrm>
        </p:spPr>
        <p:txBody>
          <a:bodyPr>
            <a:normAutofit/>
          </a:bodyPr>
          <a:lstStyle/>
          <a:p>
            <a:r>
              <a:rPr lang="en-US" sz="2800" dirty="0"/>
              <a:t>Identifying CITY Incarcerated Persons</a:t>
            </a:r>
          </a:p>
        </p:txBody>
      </p:sp>
      <p:sp>
        <p:nvSpPr>
          <p:cNvPr id="5" name="Text Placeholder 4"/>
          <p:cNvSpPr>
            <a:spLocks noGrp="1"/>
          </p:cNvSpPr>
          <p:nvPr>
            <p:ph type="body" idx="1"/>
          </p:nvPr>
        </p:nvSpPr>
        <p:spPr>
          <a:xfrm>
            <a:off x="5486400" y="834724"/>
            <a:ext cx="2667000" cy="585788"/>
          </a:xfrm>
        </p:spPr>
        <p:txBody>
          <a:bodyPr/>
          <a:lstStyle/>
          <a:p>
            <a:r>
              <a:rPr lang="en-US" dirty="0"/>
              <a:t>Example 1 - Felix</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219199"/>
            <a:ext cx="82200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93036"/>
            <a:ext cx="5210175" cy="222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50" y="5334000"/>
            <a:ext cx="6901589"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71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2 - Salgado</a:t>
            </a:r>
          </a:p>
        </p:txBody>
      </p:sp>
      <p:sp>
        <p:nvSpPr>
          <p:cNvPr id="5" name="Text Placeholder 4"/>
          <p:cNvSpPr>
            <a:spLocks noGrp="1"/>
          </p:cNvSpPr>
          <p:nvPr>
            <p:ph type="body" idx="1"/>
          </p:nvPr>
        </p:nvSpPr>
        <p:spPr/>
        <p:txBody>
          <a:bodyPr/>
          <a:lstStyle/>
          <a:p>
            <a:endParaRPr lang="en-US" dirty="0"/>
          </a:p>
        </p:txBody>
      </p:sp>
      <p:sp>
        <p:nvSpPr>
          <p:cNvPr id="7" name="Text Placeholder 6"/>
          <p:cNvSpPr>
            <a:spLocks noGrp="1"/>
          </p:cNvSpPr>
          <p:nvPr>
            <p:ph type="body" sz="half" idx="3"/>
          </p:nvPr>
        </p:nvSpPr>
        <p:spPr/>
        <p:txBody>
          <a:bodyPr/>
          <a:lstStyle/>
          <a:p>
            <a:endParaRPr lang="en-US" dirty="0"/>
          </a:p>
        </p:txBody>
      </p:sp>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2022475" y="835672"/>
            <a:ext cx="6858000" cy="1927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2022475" y="3857305"/>
            <a:ext cx="6858000" cy="215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300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 3</a:t>
            </a:r>
          </a:p>
        </p:txBody>
      </p:sp>
      <p:sp>
        <p:nvSpPr>
          <p:cNvPr id="9" name="Text Placeholder 8"/>
          <p:cNvSpPr>
            <a:spLocks noGrp="1"/>
          </p:cNvSpPr>
          <p:nvPr>
            <p:ph type="body" sz="half" idx="2"/>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676400"/>
            <a:ext cx="831532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11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4</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438400"/>
            <a:ext cx="78295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102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5 - Smith</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2347913"/>
            <a:ext cx="819150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09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7725"/>
            <a:ext cx="9144000" cy="5143500"/>
          </a:xfrm>
          <a:prstGeom prst="rect">
            <a:avLst/>
          </a:prstGeom>
        </p:spPr>
      </p:pic>
      <p:sp>
        <p:nvSpPr>
          <p:cNvPr id="2" name="Title 1"/>
          <p:cNvSpPr>
            <a:spLocks noGrp="1"/>
          </p:cNvSpPr>
          <p:nvPr>
            <p:ph type="title"/>
          </p:nvPr>
        </p:nvSpPr>
        <p:spPr>
          <a:xfrm>
            <a:off x="2590800" y="885825"/>
            <a:ext cx="3429000" cy="1018032"/>
          </a:xfrm>
        </p:spPr>
        <p:txBody>
          <a:bodyPr/>
          <a:lstStyle/>
          <a:p>
            <a:r>
              <a:rPr lang="en-US" dirty="0">
                <a:hlinkClick r:id="rId3"/>
              </a:rPr>
              <a:t>Exercises</a:t>
            </a:r>
            <a:endParaRPr lang="en-US" dirty="0"/>
          </a:p>
        </p:txBody>
      </p:sp>
      <p:sp>
        <p:nvSpPr>
          <p:cNvPr id="4" name="Content Placeholder 2"/>
          <p:cNvSpPr>
            <a:spLocks noGrp="1"/>
          </p:cNvSpPr>
          <p:nvPr>
            <p:ph idx="1"/>
          </p:nvPr>
        </p:nvSpPr>
        <p:spPr>
          <a:xfrm>
            <a:off x="38100" y="1828800"/>
            <a:ext cx="3657600" cy="4191000"/>
          </a:xfrm>
        </p:spPr>
        <p:txBody>
          <a:bodyPr/>
          <a:lstStyle/>
          <a:p>
            <a:r>
              <a:rPr lang="en-US" dirty="0"/>
              <a:t>Becker</a:t>
            </a:r>
          </a:p>
          <a:p>
            <a:r>
              <a:rPr lang="en-US" dirty="0"/>
              <a:t>Doe</a:t>
            </a:r>
          </a:p>
          <a:p>
            <a:r>
              <a:rPr lang="en-US" dirty="0"/>
              <a:t>Guzman</a:t>
            </a:r>
          </a:p>
          <a:p>
            <a:r>
              <a:rPr lang="en-US" dirty="0"/>
              <a:t>Nguyen</a:t>
            </a:r>
          </a:p>
          <a:p>
            <a:r>
              <a:rPr lang="en-US" dirty="0"/>
              <a:t>Parks</a:t>
            </a:r>
          </a:p>
          <a:p>
            <a:r>
              <a:rPr lang="en-US" dirty="0" err="1"/>
              <a:t>Seppi</a:t>
            </a:r>
            <a:endParaRPr lang="en-US" dirty="0"/>
          </a:p>
          <a:p>
            <a:r>
              <a:rPr lang="en-US" dirty="0" err="1"/>
              <a:t>Soper</a:t>
            </a:r>
            <a:endParaRPr lang="en-US" dirty="0"/>
          </a:p>
        </p:txBody>
      </p:sp>
      <p:sp>
        <p:nvSpPr>
          <p:cNvPr id="6" name="Title 1">
            <a:extLst>
              <a:ext uri="{FF2B5EF4-FFF2-40B4-BE49-F238E27FC236}">
                <a16:creationId xmlns:a16="http://schemas.microsoft.com/office/drawing/2014/main" id="{5B24CB5F-BD8D-4A23-8FC6-41881BB16486}"/>
              </a:ext>
            </a:extLst>
          </p:cNvPr>
          <p:cNvSpPr txBox="1">
            <a:spLocks/>
          </p:cNvSpPr>
          <p:nvPr/>
        </p:nvSpPr>
        <p:spPr>
          <a:xfrm>
            <a:off x="2590800" y="873394"/>
            <a:ext cx="3429000" cy="1018032"/>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dirty="0">
                <a:hlinkClick r:id="rId3"/>
              </a:rPr>
              <a:t>Exercises</a:t>
            </a:r>
            <a:endParaRPr lang="en-US" dirty="0"/>
          </a:p>
        </p:txBody>
      </p:sp>
    </p:spTree>
    <p:extLst>
      <p:ext uri="{BB962C8B-B14F-4D97-AF65-F5344CB8AC3E}">
        <p14:creationId xmlns:p14="http://schemas.microsoft.com/office/powerpoint/2010/main" val="220286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67D4D29-FF6F-44E3-ACE2-C3324C291514}"/>
              </a:ext>
            </a:extLst>
          </p:cNvPr>
          <p:cNvPicPr>
            <a:picLocks noGrp="1" noChangeAspect="1"/>
          </p:cNvPicPr>
          <p:nvPr>
            <p:ph sz="half" idx="2"/>
          </p:nvPr>
        </p:nvPicPr>
        <p:blipFill>
          <a:blip r:embed="rId2"/>
          <a:stretch>
            <a:fillRect/>
          </a:stretch>
        </p:blipFill>
        <p:spPr>
          <a:xfrm>
            <a:off x="381000" y="762000"/>
            <a:ext cx="8229600" cy="4630520"/>
          </a:xfrm>
          <a:prstGeom prst="rect">
            <a:avLst/>
          </a:prstGeom>
        </p:spPr>
      </p:pic>
      <p:sp>
        <p:nvSpPr>
          <p:cNvPr id="7" name="TextBox 6">
            <a:extLst>
              <a:ext uri="{FF2B5EF4-FFF2-40B4-BE49-F238E27FC236}">
                <a16:creationId xmlns:a16="http://schemas.microsoft.com/office/drawing/2014/main" id="{1AEF5E3A-47B4-42FE-827B-F476A2B7064F}"/>
              </a:ext>
            </a:extLst>
          </p:cNvPr>
          <p:cNvSpPr txBox="1"/>
          <p:nvPr/>
        </p:nvSpPr>
        <p:spPr>
          <a:xfrm>
            <a:off x="838200" y="5438001"/>
            <a:ext cx="243840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effectLst>
                  <a:outerShdw blurRad="38100" dist="38100" dir="2700000" algn="tl">
                    <a:srgbClr val="000000">
                      <a:alpha val="43137"/>
                    </a:srgbClr>
                  </a:outerShdw>
                </a:effectLst>
              </a:rPr>
              <a:t>Becker</a:t>
            </a:r>
          </a:p>
          <a:p>
            <a:pPr marL="285750" indent="-285750">
              <a:buFont typeface="Arial" panose="020B0604020202020204" pitchFamily="34" charset="0"/>
              <a:buChar char="•"/>
            </a:pPr>
            <a:r>
              <a:rPr lang="en-US" sz="2800" dirty="0">
                <a:effectLst>
                  <a:outerShdw blurRad="38100" dist="38100" dir="2700000" algn="tl">
                    <a:srgbClr val="000000">
                      <a:alpha val="43137"/>
                    </a:srgbClr>
                  </a:outerShdw>
                </a:effectLst>
              </a:rPr>
              <a:t>Doe</a:t>
            </a:r>
          </a:p>
          <a:p>
            <a:pPr marL="285750" indent="-285750">
              <a:buFont typeface="Arial" panose="020B0604020202020204" pitchFamily="34" charset="0"/>
              <a:buChar char="•"/>
            </a:pPr>
            <a:r>
              <a:rPr lang="en-US" sz="2800" dirty="0">
                <a:effectLst>
                  <a:outerShdw blurRad="38100" dist="38100" dir="2700000" algn="tl">
                    <a:srgbClr val="000000">
                      <a:alpha val="43137"/>
                    </a:srgbClr>
                  </a:outerShdw>
                </a:effectLst>
              </a:rPr>
              <a:t>Guzman</a:t>
            </a:r>
          </a:p>
        </p:txBody>
      </p:sp>
      <p:sp>
        <p:nvSpPr>
          <p:cNvPr id="8" name="TextBox 7">
            <a:extLst>
              <a:ext uri="{FF2B5EF4-FFF2-40B4-BE49-F238E27FC236}">
                <a16:creationId xmlns:a16="http://schemas.microsoft.com/office/drawing/2014/main" id="{C7B7CDD6-BFCD-4E9E-9284-0235AAEA0117}"/>
              </a:ext>
            </a:extLst>
          </p:cNvPr>
          <p:cNvSpPr txBox="1"/>
          <p:nvPr/>
        </p:nvSpPr>
        <p:spPr>
          <a:xfrm>
            <a:off x="3764797" y="5408530"/>
            <a:ext cx="1981200" cy="1692771"/>
          </a:xfrm>
          <a:prstGeom prst="rect">
            <a:avLst/>
          </a:prstGeom>
          <a:noFill/>
        </p:spPr>
        <p:txBody>
          <a:bodyPr wrap="square" rtlCol="0">
            <a:spAutoFit/>
          </a:bodyPr>
          <a:lstStyle/>
          <a:p>
            <a:pPr marL="285750" indent="-285750">
              <a:buFont typeface="Arial" panose="020B0604020202020204" pitchFamily="34" charset="0"/>
              <a:buChar char="•"/>
            </a:pPr>
            <a:r>
              <a:rPr lang="en-US" sz="2800" dirty="0">
                <a:effectLst>
                  <a:outerShdw blurRad="38100" dist="38100" dir="2700000" algn="tl">
                    <a:srgbClr val="000000">
                      <a:alpha val="43137"/>
                    </a:srgbClr>
                  </a:outerShdw>
                </a:effectLst>
              </a:rPr>
              <a:t>Nguyen</a:t>
            </a:r>
          </a:p>
          <a:p>
            <a:pPr marL="285750" indent="-285750">
              <a:buFont typeface="Arial" panose="020B0604020202020204" pitchFamily="34" charset="0"/>
              <a:buChar char="•"/>
            </a:pPr>
            <a:r>
              <a:rPr lang="en-US" sz="2800" dirty="0">
                <a:effectLst>
                  <a:outerShdw blurRad="38100" dist="38100" dir="2700000" algn="tl">
                    <a:srgbClr val="000000">
                      <a:alpha val="43137"/>
                    </a:srgbClr>
                  </a:outerShdw>
                </a:effectLst>
              </a:rPr>
              <a:t>Parks</a:t>
            </a:r>
          </a:p>
          <a:p>
            <a:pPr marL="285750" indent="-285750">
              <a:buFont typeface="Arial" panose="020B0604020202020204" pitchFamily="34" charset="0"/>
              <a:buChar char="•"/>
            </a:pPr>
            <a:r>
              <a:rPr lang="en-US" sz="2800" dirty="0">
                <a:effectLst>
                  <a:outerShdw blurRad="38100" dist="38100" dir="2700000" algn="tl">
                    <a:srgbClr val="000000">
                      <a:alpha val="43137"/>
                    </a:srgbClr>
                  </a:outerShdw>
                </a:effectLst>
              </a:rPr>
              <a:t>Seppi</a:t>
            </a:r>
          </a:p>
          <a:p>
            <a:pPr marL="285750" indent="-285750">
              <a:buFont typeface="Arial" panose="020B0604020202020204" pitchFamily="34" charset="0"/>
              <a:buChar char="•"/>
            </a:pPr>
            <a:endParaRPr lang="en-US" sz="2000"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8C03336E-6E96-4018-9001-C0B347B882B8}"/>
              </a:ext>
            </a:extLst>
          </p:cNvPr>
          <p:cNvSpPr txBox="1"/>
          <p:nvPr/>
        </p:nvSpPr>
        <p:spPr>
          <a:xfrm>
            <a:off x="6324600" y="5743319"/>
            <a:ext cx="1676400"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a:effectLst>
                  <a:outerShdw blurRad="38100" dist="38100" dir="2700000" algn="tl">
                    <a:srgbClr val="000000">
                      <a:alpha val="43137"/>
                    </a:srgbClr>
                  </a:outerShdw>
                </a:effectLst>
              </a:rPr>
              <a:t>Soper</a:t>
            </a:r>
            <a:endParaRPr lang="en-US" sz="2400" dirty="0">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301C8187-42F4-4DEE-B77F-729E9DDF0C4B}"/>
              </a:ext>
            </a:extLst>
          </p:cNvPr>
          <p:cNvSpPr/>
          <p:nvPr/>
        </p:nvSpPr>
        <p:spPr>
          <a:xfrm>
            <a:off x="3026443" y="-40853"/>
            <a:ext cx="2688557" cy="769441"/>
          </a:xfrm>
          <a:prstGeom prst="rect">
            <a:avLst/>
          </a:prstGeom>
          <a:noFill/>
        </p:spPr>
        <p:txBody>
          <a:bodyPr wrap="none" lIns="91440" tIns="45720" rIns="91440" bIns="45720">
            <a:spAutoFit/>
          </a:bodyPr>
          <a:lstStyle/>
          <a:p>
            <a:pPr algn="ctr"/>
            <a:r>
              <a:rPr lang="en-US" sz="4400" b="1" cap="none" spc="0" dirty="0">
                <a:ln w="6600">
                  <a:solidFill>
                    <a:schemeClr val="accent2"/>
                  </a:solidFill>
                  <a:prstDash val="solid"/>
                </a:ln>
                <a:solidFill>
                  <a:srgbClr val="FFFFFF"/>
                </a:solidFill>
                <a:effectLst>
                  <a:outerShdw dist="38100" dir="2700000" algn="tl" rotWithShape="0">
                    <a:schemeClr val="accent2"/>
                  </a:outerShdw>
                </a:effectLst>
                <a:hlinkClick r:id="rId3"/>
              </a:rPr>
              <a:t>Exercises</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06905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16C2FE-7739-4205-B36B-B29574EF1B10}"/>
              </a:ext>
            </a:extLst>
          </p:cNvPr>
          <p:cNvPicPr>
            <a:picLocks noChangeAspect="1"/>
          </p:cNvPicPr>
          <p:nvPr/>
        </p:nvPicPr>
        <p:blipFill>
          <a:blip r:embed="rId2"/>
          <a:stretch>
            <a:fillRect/>
          </a:stretch>
        </p:blipFill>
        <p:spPr>
          <a:xfrm>
            <a:off x="94180" y="-26037"/>
            <a:ext cx="5316020" cy="6781800"/>
          </a:xfrm>
          <a:prstGeom prst="rect">
            <a:avLst/>
          </a:prstGeom>
        </p:spPr>
      </p:pic>
      <p:sp>
        <p:nvSpPr>
          <p:cNvPr id="9" name="Rectangle 8">
            <a:extLst>
              <a:ext uri="{FF2B5EF4-FFF2-40B4-BE49-F238E27FC236}">
                <a16:creationId xmlns:a16="http://schemas.microsoft.com/office/drawing/2014/main" id="{3F3B45A5-1862-4F3D-AC0A-41C6D4E953D9}"/>
              </a:ext>
            </a:extLst>
          </p:cNvPr>
          <p:cNvSpPr/>
          <p:nvPr/>
        </p:nvSpPr>
        <p:spPr>
          <a:xfrm>
            <a:off x="2590800" y="2514600"/>
            <a:ext cx="2514600" cy="609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A3FB32B-77C9-40BB-B282-36F78CF1EB68}"/>
              </a:ext>
            </a:extLst>
          </p:cNvPr>
          <p:cNvSpPr/>
          <p:nvPr/>
        </p:nvSpPr>
        <p:spPr>
          <a:xfrm>
            <a:off x="152400" y="4267200"/>
            <a:ext cx="2217225" cy="6673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13052AC7-985E-465D-8034-C00BA0110257}"/>
              </a:ext>
            </a:extLst>
          </p:cNvPr>
          <p:cNvSpPr txBox="1"/>
          <p:nvPr/>
        </p:nvSpPr>
        <p:spPr>
          <a:xfrm>
            <a:off x="5943600" y="2395367"/>
            <a:ext cx="2546935" cy="2169825"/>
          </a:xfrm>
          <a:prstGeom prst="rect">
            <a:avLst/>
          </a:prstGeom>
          <a:noFill/>
        </p:spPr>
        <p:txBody>
          <a:bodyPr wrap="square" rtlCol="0">
            <a:spAutoFit/>
          </a:bodyPr>
          <a:lstStyle/>
          <a:p>
            <a:r>
              <a:rPr lang="en-US" sz="1500" dirty="0"/>
              <a:t>On July 2</a:t>
            </a:r>
            <a:r>
              <a:rPr lang="en-US" sz="1500" baseline="30000" dirty="0"/>
              <a:t>nd</a:t>
            </a:r>
            <a:r>
              <a:rPr lang="en-US" sz="1500" dirty="0"/>
              <a:t>, 2021 the CITY Incarcerated Persons Program was reinstated. In accordance with the current BAC, CITY Incarcerated persons arrests are to be processed as book and releases. </a:t>
            </a:r>
          </a:p>
        </p:txBody>
      </p:sp>
    </p:spTree>
    <p:extLst>
      <p:ext uri="{BB962C8B-B14F-4D97-AF65-F5344CB8AC3E}">
        <p14:creationId xmlns:p14="http://schemas.microsoft.com/office/powerpoint/2010/main" val="99068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9E63-AD33-4583-9CDC-B296A5282296}"/>
              </a:ext>
            </a:extLst>
          </p:cNvPr>
          <p:cNvSpPr>
            <a:spLocks noGrp="1"/>
          </p:cNvSpPr>
          <p:nvPr>
            <p:ph type="title"/>
          </p:nvPr>
        </p:nvSpPr>
        <p:spPr/>
        <p:txBody>
          <a:bodyPr/>
          <a:lstStyle/>
          <a:p>
            <a:r>
              <a:rPr lang="en-US" dirty="0"/>
              <a:t>What are CITY Incarcerated Persons? </a:t>
            </a:r>
          </a:p>
        </p:txBody>
      </p:sp>
      <p:sp>
        <p:nvSpPr>
          <p:cNvPr id="3" name="Text Placeholder 2">
            <a:extLst>
              <a:ext uri="{FF2B5EF4-FFF2-40B4-BE49-F238E27FC236}">
                <a16:creationId xmlns:a16="http://schemas.microsoft.com/office/drawing/2014/main" id="{3656AD15-3CD7-4578-80B2-E730F3BAD4ED}"/>
              </a:ext>
            </a:extLst>
          </p:cNvPr>
          <p:cNvSpPr>
            <a:spLocks noGrp="1"/>
          </p:cNvSpPr>
          <p:nvPr>
            <p:ph type="body" idx="1"/>
          </p:nvPr>
        </p:nvSpPr>
        <p:spPr>
          <a:xfrm>
            <a:off x="1066800" y="1752600"/>
            <a:ext cx="5943600" cy="3124200"/>
          </a:xfrm>
        </p:spPr>
        <p:txBody>
          <a:bodyPr>
            <a:noAutofit/>
          </a:bodyPr>
          <a:lstStyle/>
          <a:p>
            <a:r>
              <a:rPr lang="en-US" sz="2400" dirty="0"/>
              <a:t>An agreement signed in 1998 between the City of San Diego and the County of San Diego allowing the City of San Diego to pay for bed space to house CITY misdemeanants brought in by the San Diego Police Department (SDPD) and/or San Diego Harbor Patrol (SDHP) </a:t>
            </a:r>
          </a:p>
        </p:txBody>
      </p:sp>
    </p:spTree>
    <p:extLst>
      <p:ext uri="{BB962C8B-B14F-4D97-AF65-F5344CB8AC3E}">
        <p14:creationId xmlns:p14="http://schemas.microsoft.com/office/powerpoint/2010/main" val="382610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18A8-CB35-4B11-96B5-2B569F99504D}"/>
              </a:ext>
            </a:extLst>
          </p:cNvPr>
          <p:cNvSpPr>
            <a:spLocks noGrp="1"/>
          </p:cNvSpPr>
          <p:nvPr>
            <p:ph type="title"/>
          </p:nvPr>
        </p:nvSpPr>
        <p:spPr>
          <a:xfrm>
            <a:off x="457200" y="381000"/>
            <a:ext cx="8229600" cy="1399032"/>
          </a:xfrm>
        </p:spPr>
        <p:txBody>
          <a:bodyPr/>
          <a:lstStyle/>
          <a:p>
            <a:pPr algn="ctr"/>
            <a:r>
              <a:rPr lang="en-US" dirty="0"/>
              <a:t>Who Qualifies as CITY?</a:t>
            </a:r>
          </a:p>
        </p:txBody>
      </p:sp>
      <p:sp>
        <p:nvSpPr>
          <p:cNvPr id="3" name="Content Placeholder 2">
            <a:extLst>
              <a:ext uri="{FF2B5EF4-FFF2-40B4-BE49-F238E27FC236}">
                <a16:creationId xmlns:a16="http://schemas.microsoft.com/office/drawing/2014/main" id="{27BC6898-7503-405B-9527-C64688B62B82}"/>
              </a:ext>
            </a:extLst>
          </p:cNvPr>
          <p:cNvSpPr>
            <a:spLocks noGrp="1"/>
          </p:cNvSpPr>
          <p:nvPr>
            <p:ph idx="1"/>
          </p:nvPr>
        </p:nvSpPr>
        <p:spPr>
          <a:xfrm>
            <a:off x="457200" y="2209800"/>
            <a:ext cx="8229600" cy="4572000"/>
          </a:xfrm>
        </p:spPr>
        <p:txBody>
          <a:bodyPr/>
          <a:lstStyle/>
          <a:p>
            <a:pPr>
              <a:buFont typeface="Arial" panose="020B0604020202020204" pitchFamily="34" charset="0"/>
              <a:buChar char="•"/>
            </a:pPr>
            <a:r>
              <a:rPr lang="en-US" dirty="0"/>
              <a:t>Field Arrests brought in by SDPD/SDHP that do not meet the BAC </a:t>
            </a:r>
          </a:p>
          <a:p>
            <a:pPr>
              <a:buFont typeface="Arial" panose="020B0604020202020204" pitchFamily="34" charset="0"/>
              <a:buChar char="•"/>
            </a:pPr>
            <a:r>
              <a:rPr lang="en-US" dirty="0"/>
              <a:t>MISD Warrants, with charges not meeting the BAC, from SDPD/SDHP</a:t>
            </a:r>
          </a:p>
          <a:p>
            <a:pPr>
              <a:buFont typeface="Arial" panose="020B0604020202020204" pitchFamily="34" charset="0"/>
              <a:buChar char="•"/>
            </a:pPr>
            <a:r>
              <a:rPr lang="en-US" dirty="0"/>
              <a:t>MISD warrants originating from SDPD/SDHP</a:t>
            </a:r>
          </a:p>
          <a:p>
            <a:pPr>
              <a:buFont typeface="Arial" panose="020B0604020202020204" pitchFamily="34" charset="0"/>
              <a:buChar char="•"/>
            </a:pPr>
            <a:r>
              <a:rPr lang="en-US" dirty="0"/>
              <a:t>Charges on the second page of the BAC  </a:t>
            </a:r>
          </a:p>
          <a:p>
            <a:endParaRPr lang="en-US" dirty="0"/>
          </a:p>
        </p:txBody>
      </p:sp>
    </p:spTree>
    <p:extLst>
      <p:ext uri="{BB962C8B-B14F-4D97-AF65-F5344CB8AC3E}">
        <p14:creationId xmlns:p14="http://schemas.microsoft.com/office/powerpoint/2010/main" val="21498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3304" y="289912"/>
            <a:ext cx="1066800" cy="6153912"/>
          </a:xfrm>
        </p:spPr>
        <p:txBody>
          <a:bodyPr/>
          <a:lstStyle/>
          <a:p>
            <a:r>
              <a:rPr lang="en-US" dirty="0"/>
              <a:t> In a Nutshell</a:t>
            </a:r>
          </a:p>
        </p:txBody>
      </p:sp>
      <p:sp>
        <p:nvSpPr>
          <p:cNvPr id="5" name="Text Placeholder 4"/>
          <p:cNvSpPr>
            <a:spLocks noGrp="1"/>
          </p:cNvSpPr>
          <p:nvPr>
            <p:ph type="body" idx="1"/>
          </p:nvPr>
        </p:nvSpPr>
        <p:spPr>
          <a:xfrm>
            <a:off x="1390650" y="1752600"/>
            <a:ext cx="581024" cy="1461868"/>
          </a:xfrm>
        </p:spPr>
        <p:txBody>
          <a:bodyPr>
            <a:normAutofit fontScale="92500" lnSpcReduction="20000"/>
          </a:bodyPr>
          <a:lstStyle/>
          <a:p>
            <a:r>
              <a:rPr lang="en-US" dirty="0"/>
              <a:t>Book &amp; Release (B&amp;R)</a:t>
            </a:r>
          </a:p>
        </p:txBody>
      </p:sp>
      <p:sp>
        <p:nvSpPr>
          <p:cNvPr id="6" name="Content Placeholder 5"/>
          <p:cNvSpPr>
            <a:spLocks noGrp="1"/>
          </p:cNvSpPr>
          <p:nvPr>
            <p:ph sz="quarter" idx="2"/>
          </p:nvPr>
        </p:nvSpPr>
        <p:spPr>
          <a:xfrm>
            <a:off x="2047326" y="2083923"/>
            <a:ext cx="6858000" cy="1461868"/>
          </a:xfrm>
        </p:spPr>
        <p:txBody>
          <a:bodyPr>
            <a:normAutofit fontScale="85000" lnSpcReduction="10000"/>
          </a:bodyPr>
          <a:lstStyle/>
          <a:p>
            <a:r>
              <a:rPr lang="en-US" dirty="0"/>
              <a:t>Stand alone charge: Not a CITY </a:t>
            </a:r>
            <a:r>
              <a:rPr lang="en-US" sz="2400" dirty="0"/>
              <a:t>Incarcerated person</a:t>
            </a:r>
            <a:r>
              <a:rPr lang="en-US" dirty="0"/>
              <a:t> and a B&amp;R</a:t>
            </a:r>
          </a:p>
          <a:p>
            <a:r>
              <a:rPr lang="en-US" dirty="0"/>
              <a:t>SIP/Chronic/Accompanies a charge not on the BAC by SDPD/SDHP: CITY </a:t>
            </a:r>
            <a:r>
              <a:rPr lang="en-US" sz="2400" dirty="0"/>
              <a:t>Incarcerated person</a:t>
            </a:r>
            <a:endParaRPr lang="en-US" dirty="0"/>
          </a:p>
          <a:p>
            <a:endParaRPr lang="en-US" dirty="0"/>
          </a:p>
          <a:p>
            <a:endParaRPr lang="en-US" dirty="0"/>
          </a:p>
        </p:txBody>
      </p:sp>
      <p:sp>
        <p:nvSpPr>
          <p:cNvPr id="8" name="Content Placeholder 7"/>
          <p:cNvSpPr>
            <a:spLocks noGrp="1"/>
          </p:cNvSpPr>
          <p:nvPr>
            <p:ph sz="quarter" idx="4"/>
          </p:nvPr>
        </p:nvSpPr>
        <p:spPr>
          <a:xfrm>
            <a:off x="2037802" y="3581700"/>
            <a:ext cx="6858000" cy="1614268"/>
          </a:xfrm>
        </p:spPr>
        <p:txBody>
          <a:bodyPr>
            <a:normAutofit fontScale="85000" lnSpcReduction="10000"/>
          </a:bodyPr>
          <a:lstStyle/>
          <a:p>
            <a:r>
              <a:rPr lang="en-US" sz="2200" dirty="0"/>
              <a:t>Does not meet the BAC, but SDPD/SDHP Originating: CITY </a:t>
            </a:r>
            <a:r>
              <a:rPr lang="en-US" sz="2400" dirty="0"/>
              <a:t>Incarcerated person </a:t>
            </a:r>
          </a:p>
          <a:p>
            <a:r>
              <a:rPr lang="en-US" sz="2200" dirty="0"/>
              <a:t>Does not meet the BAC, and SDPD/SDHP not originating: </a:t>
            </a:r>
          </a:p>
        </p:txBody>
      </p:sp>
      <p:sp>
        <p:nvSpPr>
          <p:cNvPr id="9" name="Text Placeholder 4"/>
          <p:cNvSpPr txBox="1">
            <a:spLocks/>
          </p:cNvSpPr>
          <p:nvPr/>
        </p:nvSpPr>
        <p:spPr>
          <a:xfrm>
            <a:off x="1390650" y="152400"/>
            <a:ext cx="581024" cy="1461868"/>
          </a:xfrm>
          <a:prstGeom prst="rect">
            <a:avLst/>
          </a:prstGeom>
          <a:solidFill>
            <a:schemeClr val="bg1"/>
          </a:solidFill>
          <a:ln w="12700">
            <a:noFill/>
          </a:ln>
        </p:spPr>
        <p:txBody>
          <a:bodyPr vert="vert270" anchor="ctr">
            <a:normAutofit fontScale="77500" lnSpcReduction="20000"/>
          </a:bodyPr>
          <a:lstStyle>
            <a:lvl1pPr marL="0" indent="0" algn="ctr" rtl="0" eaLnBrk="1" latinLnBrk="0" hangingPunct="1">
              <a:spcBef>
                <a:spcPct val="20000"/>
              </a:spcBef>
              <a:buClr>
                <a:schemeClr val="accent1"/>
              </a:buClr>
              <a:buSzPct val="80000"/>
              <a:buFont typeface="Wingdings 2"/>
              <a:buNone/>
              <a:defRPr kumimoji="0" sz="1600" b="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None/>
              <a:defRPr kumimoji="0" sz="2000" b="1"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None/>
              <a:defRPr kumimoji="0" sz="1800" b="1"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None/>
              <a:defRPr kumimoji="0" sz="1600" b="1"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None/>
              <a:defRPr kumimoji="0" sz="1600" b="1"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r>
              <a:rPr lang="en-US" dirty="0"/>
              <a:t>Field Arrests/Warrants</a:t>
            </a:r>
          </a:p>
        </p:txBody>
      </p:sp>
      <p:sp>
        <p:nvSpPr>
          <p:cNvPr id="10" name="Content Placeholder 5"/>
          <p:cNvSpPr txBox="1">
            <a:spLocks/>
          </p:cNvSpPr>
          <p:nvPr/>
        </p:nvSpPr>
        <p:spPr>
          <a:xfrm>
            <a:off x="2070016" y="484023"/>
            <a:ext cx="6858000" cy="1461868"/>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0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18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16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r>
              <a:rPr lang="en-US" sz="2000" dirty="0"/>
              <a:t>Meets the BAC: Not a CITY Incarcerated person</a:t>
            </a:r>
          </a:p>
          <a:p>
            <a:r>
              <a:rPr lang="en-US" sz="2000" dirty="0"/>
              <a:t>Does not meet the BAC: </a:t>
            </a:r>
            <a:r>
              <a:rPr lang="en-US" sz="2000" b="1" dirty="0">
                <a:effectLst>
                  <a:outerShdw blurRad="38100" dist="38100" dir="2700000" algn="tl">
                    <a:srgbClr val="000000">
                      <a:alpha val="43137"/>
                    </a:srgbClr>
                  </a:outerShdw>
                </a:effectLst>
              </a:rPr>
              <a:t>CITY</a:t>
            </a:r>
            <a:r>
              <a:rPr lang="en-US" sz="2000" dirty="0"/>
              <a:t> Incarcerated person</a:t>
            </a:r>
          </a:p>
          <a:p>
            <a:endParaRPr lang="en-US" dirty="0"/>
          </a:p>
          <a:p>
            <a:endParaRPr lang="en-US" dirty="0"/>
          </a:p>
        </p:txBody>
      </p:sp>
      <p:sp>
        <p:nvSpPr>
          <p:cNvPr id="11" name="Text Placeholder 4"/>
          <p:cNvSpPr txBox="1">
            <a:spLocks/>
          </p:cNvSpPr>
          <p:nvPr/>
        </p:nvSpPr>
        <p:spPr>
          <a:xfrm>
            <a:off x="1390650" y="3366868"/>
            <a:ext cx="581024" cy="1461868"/>
          </a:xfrm>
          <a:prstGeom prst="rect">
            <a:avLst/>
          </a:prstGeom>
          <a:solidFill>
            <a:schemeClr val="bg1"/>
          </a:solidFill>
          <a:ln w="12700">
            <a:noFill/>
          </a:ln>
        </p:spPr>
        <p:txBody>
          <a:bodyPr vert="vert270" anchor="ctr">
            <a:normAutofit fontScale="85000" lnSpcReduction="10000"/>
          </a:bodyPr>
          <a:lstStyle>
            <a:lvl1pPr marL="0" indent="0" algn="ctr" rtl="0" eaLnBrk="1" latinLnBrk="0" hangingPunct="1">
              <a:spcBef>
                <a:spcPct val="20000"/>
              </a:spcBef>
              <a:buClr>
                <a:schemeClr val="accent1"/>
              </a:buClr>
              <a:buSzPct val="80000"/>
              <a:buFont typeface="Wingdings 2"/>
              <a:buNone/>
              <a:defRPr kumimoji="0" sz="1600" b="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None/>
              <a:defRPr kumimoji="0" sz="2000" b="1"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None/>
              <a:defRPr kumimoji="0" sz="1800" b="1"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None/>
              <a:defRPr kumimoji="0" sz="1600" b="1"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None/>
              <a:defRPr kumimoji="0" sz="1600" b="1"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r>
              <a:rPr lang="en-US" dirty="0"/>
              <a:t>Warrants Other Agencies</a:t>
            </a:r>
          </a:p>
        </p:txBody>
      </p:sp>
      <p:sp>
        <p:nvSpPr>
          <p:cNvPr id="14" name="Text Placeholder 4"/>
          <p:cNvSpPr txBox="1">
            <a:spLocks/>
          </p:cNvSpPr>
          <p:nvPr/>
        </p:nvSpPr>
        <p:spPr>
          <a:xfrm>
            <a:off x="1390650" y="4981136"/>
            <a:ext cx="581024" cy="1461868"/>
          </a:xfrm>
          <a:prstGeom prst="rect">
            <a:avLst/>
          </a:prstGeom>
          <a:solidFill>
            <a:schemeClr val="bg1"/>
          </a:solidFill>
          <a:ln w="12700">
            <a:noFill/>
          </a:ln>
        </p:spPr>
        <p:txBody>
          <a:bodyPr vert="vert270" anchor="ctr">
            <a:normAutofit/>
          </a:bodyPr>
          <a:lstStyle>
            <a:lvl1pPr marL="0" indent="0" algn="ctr" rtl="0" eaLnBrk="1" latinLnBrk="0" hangingPunct="1">
              <a:spcBef>
                <a:spcPct val="20000"/>
              </a:spcBef>
              <a:buClr>
                <a:schemeClr val="accent1"/>
              </a:buClr>
              <a:buSzPct val="80000"/>
              <a:buFont typeface="Wingdings 2"/>
              <a:buNone/>
              <a:defRPr kumimoji="0" sz="1600" b="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None/>
              <a:defRPr kumimoji="0" sz="2000" b="1"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None/>
              <a:defRPr kumimoji="0" sz="1800" b="1"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None/>
              <a:defRPr kumimoji="0" sz="1600" b="1"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None/>
              <a:defRPr kumimoji="0" sz="1600" b="1"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r>
              <a:rPr lang="en-US" dirty="0"/>
              <a:t>PC 17(b)(4)</a:t>
            </a:r>
          </a:p>
        </p:txBody>
      </p:sp>
      <p:sp>
        <p:nvSpPr>
          <p:cNvPr id="15" name="Content Placeholder 5"/>
          <p:cNvSpPr txBox="1">
            <a:spLocks/>
          </p:cNvSpPr>
          <p:nvPr/>
        </p:nvSpPr>
        <p:spPr>
          <a:xfrm>
            <a:off x="2058950" y="5237873"/>
            <a:ext cx="6858000" cy="1461868"/>
          </a:xfrm>
          <a:prstGeom prst="rect">
            <a:avLst/>
          </a:prstGeom>
        </p:spPr>
        <p:txBody>
          <a:bodyPr vert="horz" anchor="t">
            <a:normAutofit/>
          </a:bodyPr>
          <a:lstStyle>
            <a:lvl1pPr marL="448056" indent="-384048"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0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18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16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r>
              <a:rPr lang="en-US" sz="2000" dirty="0"/>
              <a:t>SDPD/SDHP Reduces a charge from a felony to a misdemeanor and does not meet the BAC: CITY Incarcerated person</a:t>
            </a:r>
          </a:p>
        </p:txBody>
      </p:sp>
    </p:spTree>
    <p:extLst>
      <p:ext uri="{BB962C8B-B14F-4D97-AF65-F5344CB8AC3E}">
        <p14:creationId xmlns:p14="http://schemas.microsoft.com/office/powerpoint/2010/main" val="55003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CDD3-32C5-4B48-881F-F3A2A72067D8}"/>
              </a:ext>
            </a:extLst>
          </p:cNvPr>
          <p:cNvSpPr>
            <a:spLocks noGrp="1"/>
          </p:cNvSpPr>
          <p:nvPr>
            <p:ph type="title"/>
          </p:nvPr>
        </p:nvSpPr>
        <p:spPr>
          <a:xfrm>
            <a:off x="4038600" y="1905000"/>
            <a:ext cx="4527076" cy="3247231"/>
          </a:xfrm>
        </p:spPr>
        <p:txBody>
          <a:bodyPr vert="horz" lIns="68580" tIns="34290" rIns="68580" bIns="34290" rtlCol="0" anchor="ctr">
            <a:normAutofit/>
          </a:bodyPr>
          <a:lstStyle/>
          <a:p>
            <a:pPr marL="257175" indent="-257175">
              <a:buClr>
                <a:schemeClr val="tx1"/>
              </a:buClr>
              <a:buFont typeface="Wingdings" panose="05000000000000000000" pitchFamily="2" charset="2"/>
              <a:buChar char="Ø"/>
            </a:pPr>
            <a:r>
              <a:rPr lang="en-US" sz="1800" dirty="0"/>
              <a:t>Warrant abstracts identify the arresting agency but do not always identify the originating agency. </a:t>
            </a:r>
            <a:br>
              <a:rPr lang="en-US" sz="1800" dirty="0"/>
            </a:br>
            <a:br>
              <a:rPr lang="en-US" sz="1800" dirty="0"/>
            </a:br>
            <a:r>
              <a:rPr lang="en-US" sz="1800" dirty="0"/>
              <a:t>SDLaw (MA10) screen is used to identify the correct originating agency. </a:t>
            </a:r>
          </a:p>
        </p:txBody>
      </p:sp>
      <p:sp>
        <p:nvSpPr>
          <p:cNvPr id="3" name="Text Placeholder 2">
            <a:extLst>
              <a:ext uri="{FF2B5EF4-FFF2-40B4-BE49-F238E27FC236}">
                <a16:creationId xmlns:a16="http://schemas.microsoft.com/office/drawing/2014/main" id="{302F7B81-498D-47A2-BBF5-B921A5437B7D}"/>
              </a:ext>
            </a:extLst>
          </p:cNvPr>
          <p:cNvSpPr>
            <a:spLocks noGrp="1"/>
          </p:cNvSpPr>
          <p:nvPr>
            <p:ph type="body" idx="1"/>
          </p:nvPr>
        </p:nvSpPr>
        <p:spPr>
          <a:xfrm>
            <a:off x="457200" y="1805385"/>
            <a:ext cx="3200400" cy="3247231"/>
          </a:xfrm>
        </p:spPr>
        <p:txBody>
          <a:bodyPr vert="horz" lIns="68580" tIns="34290" rIns="68580" bIns="34290" rtlCol="0" anchor="ctr">
            <a:normAutofit/>
          </a:bodyPr>
          <a:lstStyle/>
          <a:p>
            <a:r>
              <a:rPr lang="en-US" sz="4000" dirty="0"/>
              <a:t>Originating Agency </a:t>
            </a:r>
          </a:p>
        </p:txBody>
      </p:sp>
    </p:spTree>
    <p:extLst>
      <p:ext uri="{BB962C8B-B14F-4D97-AF65-F5344CB8AC3E}">
        <p14:creationId xmlns:p14="http://schemas.microsoft.com/office/powerpoint/2010/main" val="135684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920D-4E66-4EFE-883B-409EB8AC75D6}"/>
              </a:ext>
            </a:extLst>
          </p:cNvPr>
          <p:cNvSpPr>
            <a:spLocks noGrp="1"/>
          </p:cNvSpPr>
          <p:nvPr>
            <p:ph type="title"/>
          </p:nvPr>
        </p:nvSpPr>
        <p:spPr>
          <a:xfrm>
            <a:off x="457200" y="267494"/>
            <a:ext cx="8229600" cy="494506"/>
          </a:xfrm>
        </p:spPr>
        <p:txBody>
          <a:bodyPr>
            <a:normAutofit fontScale="90000"/>
          </a:bodyPr>
          <a:lstStyle/>
          <a:p>
            <a:pPr algn="ctr"/>
            <a:r>
              <a:rPr lang="en-US" dirty="0"/>
              <a:t>Verifying the Originating Agency </a:t>
            </a:r>
          </a:p>
        </p:txBody>
      </p:sp>
      <p:pic>
        <p:nvPicPr>
          <p:cNvPr id="5" name="Content Placeholder 4">
            <a:extLst>
              <a:ext uri="{FF2B5EF4-FFF2-40B4-BE49-F238E27FC236}">
                <a16:creationId xmlns:a16="http://schemas.microsoft.com/office/drawing/2014/main" id="{5FA59301-7B4E-41BC-BA57-5A0DD29B1C99}"/>
              </a:ext>
            </a:extLst>
          </p:cNvPr>
          <p:cNvPicPr>
            <a:picLocks noGrp="1" noChangeAspect="1"/>
          </p:cNvPicPr>
          <p:nvPr>
            <p:ph sz="half" idx="1"/>
          </p:nvPr>
        </p:nvPicPr>
        <p:blipFill>
          <a:blip r:embed="rId2"/>
          <a:stretch>
            <a:fillRect/>
          </a:stretch>
        </p:blipFill>
        <p:spPr>
          <a:xfrm>
            <a:off x="228600" y="990600"/>
            <a:ext cx="4893590" cy="2901020"/>
          </a:xfrm>
          <a:prstGeom prst="rect">
            <a:avLst/>
          </a:prstGeom>
        </p:spPr>
      </p:pic>
      <p:pic>
        <p:nvPicPr>
          <p:cNvPr id="7" name="Picture 6">
            <a:extLst>
              <a:ext uri="{FF2B5EF4-FFF2-40B4-BE49-F238E27FC236}">
                <a16:creationId xmlns:a16="http://schemas.microsoft.com/office/drawing/2014/main" id="{2EBEEC57-9CC4-4455-85F0-17700AA2073F}"/>
              </a:ext>
            </a:extLst>
          </p:cNvPr>
          <p:cNvPicPr>
            <a:picLocks noChangeAspect="1"/>
          </p:cNvPicPr>
          <p:nvPr/>
        </p:nvPicPr>
        <p:blipFill rotWithShape="1">
          <a:blip r:embed="rId3"/>
          <a:srcRect l="4849" t="1861" r="12824" b="5300"/>
          <a:stretch/>
        </p:blipFill>
        <p:spPr>
          <a:xfrm>
            <a:off x="4114800" y="2590800"/>
            <a:ext cx="4893591" cy="4114800"/>
          </a:xfrm>
          <a:prstGeom prst="rect">
            <a:avLst/>
          </a:prstGeom>
        </p:spPr>
      </p:pic>
    </p:spTree>
    <p:extLst>
      <p:ext uri="{BB962C8B-B14F-4D97-AF65-F5344CB8AC3E}">
        <p14:creationId xmlns:p14="http://schemas.microsoft.com/office/powerpoint/2010/main" val="3586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763" y="929259"/>
            <a:ext cx="9753600" cy="1399032"/>
          </a:xfrm>
        </p:spPr>
        <p:txBody>
          <a:bodyPr>
            <a:normAutofit fontScale="90000"/>
          </a:bodyPr>
          <a:lstStyle/>
          <a:p>
            <a:pPr algn="ctr"/>
            <a:r>
              <a:rPr lang="en-US" dirty="0"/>
              <a:t>CITY </a:t>
            </a:r>
            <a:r>
              <a:rPr lang="en-US" sz="4400" dirty="0"/>
              <a:t>Incarcerated person</a:t>
            </a:r>
            <a:r>
              <a:rPr lang="en-US" dirty="0"/>
              <a:t> Dispo in JIMS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8841"/>
          <a:stretch/>
        </p:blipFill>
        <p:spPr>
          <a:xfrm>
            <a:off x="0" y="0"/>
            <a:ext cx="9144000" cy="819150"/>
          </a:xfr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4" y="2438400"/>
            <a:ext cx="8825552" cy="322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29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9CB9-2D94-4E94-A1FE-94014A769CBC}"/>
              </a:ext>
            </a:extLst>
          </p:cNvPr>
          <p:cNvSpPr>
            <a:spLocks noGrp="1"/>
          </p:cNvSpPr>
          <p:nvPr>
            <p:ph type="ctrTitle"/>
          </p:nvPr>
        </p:nvSpPr>
        <p:spPr>
          <a:xfrm>
            <a:off x="628888" y="1828800"/>
            <a:ext cx="7886219" cy="2790635"/>
          </a:xfrm>
        </p:spPr>
        <p:txBody>
          <a:bodyPr anchor="ctr">
            <a:normAutofit/>
          </a:bodyPr>
          <a:lstStyle/>
          <a:p>
            <a:pPr algn="l">
              <a:lnSpc>
                <a:spcPct val="90000"/>
              </a:lnSpc>
            </a:pPr>
            <a:r>
              <a:rPr lang="en-US" sz="3150" dirty="0"/>
              <a:t>CITY </a:t>
            </a:r>
            <a:r>
              <a:rPr lang="en-US" sz="3200" dirty="0"/>
              <a:t>Incarcerated persons</a:t>
            </a:r>
            <a:r>
              <a:rPr lang="en-US" sz="3150" dirty="0"/>
              <a:t> rules are applied to each arrest individually. There will be times when one arrest will be CITY and the other will not. </a:t>
            </a:r>
          </a:p>
        </p:txBody>
      </p:sp>
      <p:pic>
        <p:nvPicPr>
          <p:cNvPr id="3" name="Picture 2">
            <a:extLst>
              <a:ext uri="{FF2B5EF4-FFF2-40B4-BE49-F238E27FC236}">
                <a16:creationId xmlns:a16="http://schemas.microsoft.com/office/drawing/2014/main" id="{8FE64255-156C-4068-874D-AD81892BF16A}"/>
              </a:ext>
            </a:extLst>
          </p:cNvPr>
          <p:cNvPicPr>
            <a:picLocks noChangeAspect="1"/>
          </p:cNvPicPr>
          <p:nvPr/>
        </p:nvPicPr>
        <p:blipFill>
          <a:blip r:embed="rId2"/>
          <a:stretch>
            <a:fillRect/>
          </a:stretch>
        </p:blipFill>
        <p:spPr>
          <a:xfrm>
            <a:off x="-1" y="5946907"/>
            <a:ext cx="9143999" cy="926592"/>
          </a:xfrm>
          <a:prstGeom prst="rect">
            <a:avLst/>
          </a:prstGeom>
        </p:spPr>
      </p:pic>
    </p:spTree>
    <p:extLst>
      <p:ext uri="{BB962C8B-B14F-4D97-AF65-F5344CB8AC3E}">
        <p14:creationId xmlns:p14="http://schemas.microsoft.com/office/powerpoint/2010/main" val="41891549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8E4A89D26E4B4CA84F9AEF06FF393F" ma:contentTypeVersion="5" ma:contentTypeDescription="Create a new document." ma:contentTypeScope="" ma:versionID="96e0a2d12ad10300ee45be1172f64879">
  <xsd:schema xmlns:xsd="http://www.w3.org/2001/XMLSchema" xmlns:xs="http://www.w3.org/2001/XMLSchema" xmlns:p="http://schemas.microsoft.com/office/2006/metadata/properties" targetNamespace="http://schemas.microsoft.com/office/2006/metadata/properties" ma:root="true" ma:fieldsID="1d85b2059cf1fe55fbdfd536c4cd93b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1E776E-3D59-466B-BB2E-26EE18AB0B9A}">
  <ds:schemaRefs>
    <ds:schemaRef ds:uri="http://schemas.microsoft.com/sharepoint/v3/contenttype/forms"/>
  </ds:schemaRefs>
</ds:datastoreItem>
</file>

<file path=customXml/itemProps2.xml><?xml version="1.0" encoding="utf-8"?>
<ds:datastoreItem xmlns:ds="http://schemas.openxmlformats.org/officeDocument/2006/customXml" ds:itemID="{4F7891D5-CBA8-478D-A463-64E9126048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4F76EEC-CE8A-4F14-8C11-F79F97DB7F9C}">
  <ds:schemaRefs>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Verve</Template>
  <TotalTime>1636</TotalTime>
  <Words>425</Words>
  <Application>Microsoft Office PowerPoint</Application>
  <PresentationFormat>On-screen Show (4:3)</PresentationFormat>
  <Paragraphs>54</Paragraphs>
  <Slides>18</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Century Gothic</vt:lpstr>
      <vt:lpstr>Verdana</vt:lpstr>
      <vt:lpstr>Wingdings</vt:lpstr>
      <vt:lpstr>Wingdings 2</vt:lpstr>
      <vt:lpstr>Verve</vt:lpstr>
      <vt:lpstr>PowerPoint Presentation</vt:lpstr>
      <vt:lpstr>PowerPoint Presentation</vt:lpstr>
      <vt:lpstr>What are CITY Incarcerated Persons? </vt:lpstr>
      <vt:lpstr>Who Qualifies as CITY?</vt:lpstr>
      <vt:lpstr> In a Nutshell</vt:lpstr>
      <vt:lpstr>Warrant abstracts identify the arresting agency but do not always identify the originating agency.   SDLaw (MA10) screen is used to identify the correct originating agency. </vt:lpstr>
      <vt:lpstr>Verifying the Originating Agency </vt:lpstr>
      <vt:lpstr>CITY Incarcerated person Dispo in JIMS</vt:lpstr>
      <vt:lpstr>CITY Incarcerated persons rules are applied to each arrest individually. There will be times when one arrest will be CITY and the other will not. </vt:lpstr>
      <vt:lpstr>Post-arraignment</vt:lpstr>
      <vt:lpstr>CITY Incarcerated Person Handout</vt:lpstr>
      <vt:lpstr>Identifying CITY Incarcerated Persons</vt:lpstr>
      <vt:lpstr>Example 2 - Salgado</vt:lpstr>
      <vt:lpstr>Example 3</vt:lpstr>
      <vt:lpstr>Example 4</vt:lpstr>
      <vt:lpstr>Example 5 - Smith</vt:lpstr>
      <vt:lpstr>Exercises</vt:lpstr>
      <vt:lpstr>PowerPoint Presentation</vt:lpstr>
    </vt:vector>
  </TitlesOfParts>
  <Company>SDSD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SDSD</dc:creator>
  <cp:lastModifiedBy>Parker, Winthrop</cp:lastModifiedBy>
  <cp:revision>37</cp:revision>
  <cp:lastPrinted>2020-06-08T16:39:07Z</cp:lastPrinted>
  <dcterms:created xsi:type="dcterms:W3CDTF">2018-01-03T19:29:39Z</dcterms:created>
  <dcterms:modified xsi:type="dcterms:W3CDTF">2022-04-18T19:18:01Z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0x010100728E4A89D26E4B4CA84F9AEF06FF393F</vt:lpwstr>
  </property>
</Properties>
</file>