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1" r:id="rId4"/>
  </p:sldMasterIdLst>
  <p:notesMasterIdLst>
    <p:notesMasterId r:id="rId37"/>
  </p:notesMasterIdLst>
  <p:sldIdLst>
    <p:sldId id="256" r:id="rId5"/>
    <p:sldId id="259" r:id="rId6"/>
    <p:sldId id="257" r:id="rId7"/>
    <p:sldId id="264" r:id="rId8"/>
    <p:sldId id="263" r:id="rId9"/>
    <p:sldId id="280" r:id="rId10"/>
    <p:sldId id="258" r:id="rId11"/>
    <p:sldId id="260" r:id="rId12"/>
    <p:sldId id="265" r:id="rId13"/>
    <p:sldId id="266" r:id="rId14"/>
    <p:sldId id="267" r:id="rId15"/>
    <p:sldId id="268" r:id="rId16"/>
    <p:sldId id="271" r:id="rId17"/>
    <p:sldId id="269" r:id="rId18"/>
    <p:sldId id="275" r:id="rId19"/>
    <p:sldId id="277" r:id="rId20"/>
    <p:sldId id="262" r:id="rId21"/>
    <p:sldId id="272" r:id="rId22"/>
    <p:sldId id="273" r:id="rId23"/>
    <p:sldId id="278" r:id="rId24"/>
    <p:sldId id="274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91" r:id="rId34"/>
    <p:sldId id="287" r:id="rId35"/>
    <p:sldId id="290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0099"/>
    <a:srgbClr val="FE9202"/>
    <a:srgbClr val="007033"/>
    <a:srgbClr val="6C1A00"/>
    <a:srgbClr val="00AACC"/>
    <a:srgbClr val="5EEC3C"/>
    <a:srgbClr val="1D3A00"/>
    <a:srgbClr val="003296"/>
    <a:srgbClr val="E39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>
      <p:cViewPr varScale="1">
        <p:scale>
          <a:sx n="137" d="100"/>
          <a:sy n="137" d="100"/>
        </p:scale>
        <p:origin x="30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2A2E03-8FFE-4C22-8971-D107A89E38A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394876-D875-42B6-888A-25E72C370932}">
      <dgm:prSet phldrT="[Text]"/>
      <dgm:spPr/>
      <dgm:t>
        <a:bodyPr/>
        <a:lstStyle/>
        <a:p>
          <a:r>
            <a:rPr lang="en-US" u="sng" dirty="0"/>
            <a:t>Daily Release Schedule</a:t>
          </a:r>
        </a:p>
      </dgm:t>
    </dgm:pt>
    <dgm:pt modelId="{1324B4BE-E161-4A12-B9C3-1B350318A00F}" type="parTrans" cxnId="{CD8B0279-D38F-4486-B4B1-6E8F2B217B1C}">
      <dgm:prSet/>
      <dgm:spPr/>
      <dgm:t>
        <a:bodyPr/>
        <a:lstStyle/>
        <a:p>
          <a:endParaRPr lang="en-US"/>
        </a:p>
      </dgm:t>
    </dgm:pt>
    <dgm:pt modelId="{2CE332A5-B591-48C6-9E21-869FFED8A471}" type="sibTrans" cxnId="{CD8B0279-D38F-4486-B4B1-6E8F2B217B1C}">
      <dgm:prSet/>
      <dgm:spPr/>
      <dgm:t>
        <a:bodyPr/>
        <a:lstStyle/>
        <a:p>
          <a:endParaRPr lang="en-US"/>
        </a:p>
      </dgm:t>
    </dgm:pt>
    <dgm:pt modelId="{5095EBFF-3B93-4578-9E5E-322FC7FCF793}">
      <dgm:prSet phldrT="[Text]"/>
      <dgm:spPr/>
      <dgm:t>
        <a:bodyPr/>
        <a:lstStyle/>
        <a:p>
          <a:r>
            <a:rPr lang="en-US" dirty="0"/>
            <a:t>Field Arrest</a:t>
          </a:r>
        </a:p>
      </dgm:t>
    </dgm:pt>
    <dgm:pt modelId="{E0C83DE4-0B76-4B4D-9331-44A3A579AC75}" type="parTrans" cxnId="{80F99ABF-6E2E-490E-A6D0-19C88C93D0EE}">
      <dgm:prSet/>
      <dgm:spPr/>
      <dgm:t>
        <a:bodyPr/>
        <a:lstStyle/>
        <a:p>
          <a:endParaRPr lang="en-US"/>
        </a:p>
      </dgm:t>
    </dgm:pt>
    <dgm:pt modelId="{6AFEBFD9-D310-4892-A5D8-820FAC18E7B0}" type="sibTrans" cxnId="{80F99ABF-6E2E-490E-A6D0-19C88C93D0EE}">
      <dgm:prSet/>
      <dgm:spPr/>
      <dgm:t>
        <a:bodyPr/>
        <a:lstStyle/>
        <a:p>
          <a:endParaRPr lang="en-US"/>
        </a:p>
      </dgm:t>
    </dgm:pt>
    <dgm:pt modelId="{C1ECC18A-98C3-47BF-B44B-90AB1F9A71D7}">
      <dgm:prSet phldrT="[Text]"/>
      <dgm:spPr/>
      <dgm:t>
        <a:bodyPr/>
        <a:lstStyle/>
        <a:p>
          <a:r>
            <a:rPr lang="en-US" dirty="0"/>
            <a:t>1551.1 PC - Out of State Warrant</a:t>
          </a:r>
        </a:p>
      </dgm:t>
    </dgm:pt>
    <dgm:pt modelId="{365201A7-5F97-4C92-93AD-C7331C2E3386}" type="parTrans" cxnId="{BA39CC78-51E3-4856-8070-8B7447081DD5}">
      <dgm:prSet/>
      <dgm:spPr/>
      <dgm:t>
        <a:bodyPr/>
        <a:lstStyle/>
        <a:p>
          <a:endParaRPr lang="en-US"/>
        </a:p>
      </dgm:t>
    </dgm:pt>
    <dgm:pt modelId="{80F23531-434E-44A9-BE72-BF16134E5EEB}" type="sibTrans" cxnId="{BA39CC78-51E3-4856-8070-8B7447081DD5}">
      <dgm:prSet/>
      <dgm:spPr/>
      <dgm:t>
        <a:bodyPr/>
        <a:lstStyle/>
        <a:p>
          <a:endParaRPr lang="en-US"/>
        </a:p>
      </dgm:t>
    </dgm:pt>
    <dgm:pt modelId="{97309804-4791-4C46-B54D-7B0B27DBA7F3}">
      <dgm:prSet phldrT="[Text]"/>
      <dgm:spPr/>
      <dgm:t>
        <a:bodyPr/>
        <a:lstStyle/>
        <a:p>
          <a:r>
            <a:rPr lang="en-US" u="sng" dirty="0"/>
            <a:t>Bail-Out Schedule for Superior Court Warrant</a:t>
          </a:r>
        </a:p>
      </dgm:t>
    </dgm:pt>
    <dgm:pt modelId="{8D167CA8-8BBE-4675-8A39-82FE945A1EDB}" type="parTrans" cxnId="{AF58FB2D-9DB4-48D2-A06D-78788D5B1BD6}">
      <dgm:prSet/>
      <dgm:spPr/>
      <dgm:t>
        <a:bodyPr/>
        <a:lstStyle/>
        <a:p>
          <a:endParaRPr lang="en-US"/>
        </a:p>
      </dgm:t>
    </dgm:pt>
    <dgm:pt modelId="{2B922B6B-F294-4DF8-A1B4-77A5BBE2E139}" type="sibTrans" cxnId="{AF58FB2D-9DB4-48D2-A06D-78788D5B1BD6}">
      <dgm:prSet/>
      <dgm:spPr/>
      <dgm:t>
        <a:bodyPr/>
        <a:lstStyle/>
        <a:p>
          <a:endParaRPr lang="en-US"/>
        </a:p>
      </dgm:t>
    </dgm:pt>
    <dgm:pt modelId="{4FFB7AD6-A72A-41FF-9EFE-713D69535ADB}">
      <dgm:prSet phldrT="[Text]"/>
      <dgm:spPr/>
      <dgm:t>
        <a:bodyPr/>
        <a:lstStyle/>
        <a:p>
          <a:r>
            <a:rPr lang="en-US" dirty="0"/>
            <a:t>Superior Court Warrants</a:t>
          </a:r>
        </a:p>
      </dgm:t>
    </dgm:pt>
    <dgm:pt modelId="{2A1900EB-385A-4394-B3EB-A7BAF194D11E}" type="parTrans" cxnId="{DDA6721F-CF07-42B4-A9F6-0EF7C3C0C756}">
      <dgm:prSet/>
      <dgm:spPr/>
      <dgm:t>
        <a:bodyPr/>
        <a:lstStyle/>
        <a:p>
          <a:endParaRPr lang="en-US"/>
        </a:p>
      </dgm:t>
    </dgm:pt>
    <dgm:pt modelId="{60CFF9BF-F69A-4BF9-B01E-DAA46F827EFA}" type="sibTrans" cxnId="{DDA6721F-CF07-42B4-A9F6-0EF7C3C0C756}">
      <dgm:prSet/>
      <dgm:spPr/>
      <dgm:t>
        <a:bodyPr/>
        <a:lstStyle/>
        <a:p>
          <a:endParaRPr lang="en-US"/>
        </a:p>
      </dgm:t>
    </dgm:pt>
    <dgm:pt modelId="{64365796-0780-45D0-B415-EB91038DAEEE}">
      <dgm:prSet phldrT="[Text]"/>
      <dgm:spPr/>
      <dgm:t>
        <a:bodyPr/>
        <a:lstStyle/>
        <a:p>
          <a:r>
            <a:rPr lang="en-US" dirty="0"/>
            <a:t>SCD, SCE, SCN, SCS</a:t>
          </a:r>
        </a:p>
      </dgm:t>
    </dgm:pt>
    <dgm:pt modelId="{FE680EE5-930F-4F15-B205-3E84730A5658}" type="parTrans" cxnId="{C6129FC2-9378-46F4-A038-BE7CEE0412AF}">
      <dgm:prSet/>
      <dgm:spPr/>
      <dgm:t>
        <a:bodyPr/>
        <a:lstStyle/>
        <a:p>
          <a:endParaRPr lang="en-US"/>
        </a:p>
      </dgm:t>
    </dgm:pt>
    <dgm:pt modelId="{CBC3CBA9-873C-4E03-9259-C21CDA6648C7}" type="sibTrans" cxnId="{C6129FC2-9378-46F4-A038-BE7CEE0412AF}">
      <dgm:prSet/>
      <dgm:spPr/>
      <dgm:t>
        <a:bodyPr/>
        <a:lstStyle/>
        <a:p>
          <a:endParaRPr lang="en-US"/>
        </a:p>
      </dgm:t>
    </dgm:pt>
    <dgm:pt modelId="{C8409C66-D432-4858-9B6B-A3044B906F41}">
      <dgm:prSet/>
      <dgm:spPr/>
      <dgm:t>
        <a:bodyPr/>
        <a:lstStyle/>
        <a:p>
          <a:r>
            <a:rPr lang="en-US" u="sng" dirty="0"/>
            <a:t>Out of County Warrant</a:t>
          </a:r>
        </a:p>
      </dgm:t>
    </dgm:pt>
    <dgm:pt modelId="{06917D7D-F125-4341-B3D6-DA2D581C949C}" type="parTrans" cxnId="{4B348D9D-6C8D-4A3A-8F5F-E6D6DB94CF0D}">
      <dgm:prSet/>
      <dgm:spPr/>
      <dgm:t>
        <a:bodyPr/>
        <a:lstStyle/>
        <a:p>
          <a:endParaRPr lang="en-US"/>
        </a:p>
      </dgm:t>
    </dgm:pt>
    <dgm:pt modelId="{F5A9373B-A82F-414E-8058-AFA16CB06E4C}" type="sibTrans" cxnId="{4B348D9D-6C8D-4A3A-8F5F-E6D6DB94CF0D}">
      <dgm:prSet/>
      <dgm:spPr/>
      <dgm:t>
        <a:bodyPr/>
        <a:lstStyle/>
        <a:p>
          <a:endParaRPr lang="en-US"/>
        </a:p>
      </dgm:t>
    </dgm:pt>
    <dgm:pt modelId="{306B46CE-647D-4878-8499-109F51C92AB1}">
      <dgm:prSet/>
      <dgm:spPr/>
      <dgm:t>
        <a:bodyPr/>
        <a:lstStyle/>
        <a:p>
          <a:r>
            <a:rPr lang="en-US" u="sng" dirty="0"/>
            <a:t>Other</a:t>
          </a:r>
        </a:p>
      </dgm:t>
    </dgm:pt>
    <dgm:pt modelId="{B68CD58E-C0AD-4BD3-8522-B01B485091EF}" type="parTrans" cxnId="{DBBECC6D-61BE-4149-B475-8C73A667E6FC}">
      <dgm:prSet/>
      <dgm:spPr/>
      <dgm:t>
        <a:bodyPr/>
        <a:lstStyle/>
        <a:p>
          <a:endParaRPr lang="en-US"/>
        </a:p>
      </dgm:t>
    </dgm:pt>
    <dgm:pt modelId="{A64ABB48-3B56-4D86-8A7A-C9FD0BC54DF2}" type="sibTrans" cxnId="{DBBECC6D-61BE-4149-B475-8C73A667E6FC}">
      <dgm:prSet/>
      <dgm:spPr/>
      <dgm:t>
        <a:bodyPr/>
        <a:lstStyle/>
        <a:p>
          <a:endParaRPr lang="en-US"/>
        </a:p>
      </dgm:t>
    </dgm:pt>
    <dgm:pt modelId="{4E66AF46-AE92-4179-AC91-6F762520D7D0}">
      <dgm:prSet phldrT="[Text]"/>
      <dgm:spPr/>
      <dgm:t>
        <a:bodyPr/>
        <a:lstStyle/>
        <a:p>
          <a:r>
            <a:rPr lang="en-US" dirty="0"/>
            <a:t> SDF</a:t>
          </a:r>
        </a:p>
      </dgm:t>
    </dgm:pt>
    <dgm:pt modelId="{5F410780-02AE-4FA8-8C05-9FA985F2B492}" type="parTrans" cxnId="{B9BA9F19-CF26-46C7-BA9B-D48576027F05}">
      <dgm:prSet/>
      <dgm:spPr/>
      <dgm:t>
        <a:bodyPr/>
        <a:lstStyle/>
        <a:p>
          <a:endParaRPr lang="en-US"/>
        </a:p>
      </dgm:t>
    </dgm:pt>
    <dgm:pt modelId="{C43E9F87-8DC1-4CCA-8B2C-5FD26B7924A9}" type="sibTrans" cxnId="{B9BA9F19-CF26-46C7-BA9B-D48576027F05}">
      <dgm:prSet/>
      <dgm:spPr/>
      <dgm:t>
        <a:bodyPr/>
        <a:lstStyle/>
        <a:p>
          <a:endParaRPr lang="en-US"/>
        </a:p>
      </dgm:t>
    </dgm:pt>
    <dgm:pt modelId="{C91653BE-8364-44EC-9D4E-FE99FCAB6896}">
      <dgm:prSet/>
      <dgm:spPr/>
      <dgm:t>
        <a:bodyPr/>
        <a:lstStyle/>
        <a:p>
          <a:r>
            <a:rPr lang="en-US" dirty="0"/>
            <a:t>10 calendar days @ 0900</a:t>
          </a:r>
        </a:p>
      </dgm:t>
    </dgm:pt>
    <dgm:pt modelId="{F7C827F3-6A94-4AEB-9A33-7C9BA7275268}" type="parTrans" cxnId="{C16BAE39-4D09-46B7-8A02-4CF44B4A6448}">
      <dgm:prSet/>
      <dgm:spPr/>
      <dgm:t>
        <a:bodyPr/>
        <a:lstStyle/>
        <a:p>
          <a:endParaRPr lang="en-US"/>
        </a:p>
      </dgm:t>
    </dgm:pt>
    <dgm:pt modelId="{FF728682-612F-4327-BC38-A1DBB2989587}" type="sibTrans" cxnId="{C16BAE39-4D09-46B7-8A02-4CF44B4A6448}">
      <dgm:prSet/>
      <dgm:spPr/>
      <dgm:t>
        <a:bodyPr/>
        <a:lstStyle/>
        <a:p>
          <a:endParaRPr lang="en-US"/>
        </a:p>
      </dgm:t>
    </dgm:pt>
    <dgm:pt modelId="{ADC68479-5DE8-4D57-A0B1-EE4358EDC1DC}">
      <dgm:prSet/>
      <dgm:spPr/>
      <dgm:t>
        <a:bodyPr/>
        <a:lstStyle/>
        <a:p>
          <a:r>
            <a:rPr lang="en-US" dirty="0"/>
            <a:t>Orange County @ 0800</a:t>
          </a:r>
        </a:p>
      </dgm:t>
    </dgm:pt>
    <dgm:pt modelId="{BCF554C8-EF49-4F2E-86A4-6185D168FA43}" type="parTrans" cxnId="{239FAE35-9226-4499-A191-D0A3B908C248}">
      <dgm:prSet/>
      <dgm:spPr/>
      <dgm:t>
        <a:bodyPr/>
        <a:lstStyle/>
        <a:p>
          <a:endParaRPr lang="en-US"/>
        </a:p>
      </dgm:t>
    </dgm:pt>
    <dgm:pt modelId="{85ADAD3B-8FC6-43ED-9185-2B9BBA29B08D}" type="sibTrans" cxnId="{239FAE35-9226-4499-A191-D0A3B908C248}">
      <dgm:prSet/>
      <dgm:spPr/>
      <dgm:t>
        <a:bodyPr/>
        <a:lstStyle/>
        <a:p>
          <a:endParaRPr lang="en-US"/>
        </a:p>
      </dgm:t>
    </dgm:pt>
    <dgm:pt modelId="{C37C0EED-799E-48D9-BE82-45459D686671}">
      <dgm:prSet phldrT="[Text]"/>
      <dgm:spPr/>
      <dgm:t>
        <a:bodyPr/>
        <a:lstStyle/>
        <a:p>
          <a:r>
            <a:rPr lang="en-US" dirty="0"/>
            <a:t>Municipal Court Warrant</a:t>
          </a:r>
        </a:p>
      </dgm:t>
    </dgm:pt>
    <dgm:pt modelId="{D35CB722-EC58-4E8B-9023-D1E5E6661A00}" type="parTrans" cxnId="{59CA11DB-AABC-4A36-94CD-1627E963E160}">
      <dgm:prSet/>
      <dgm:spPr/>
      <dgm:t>
        <a:bodyPr/>
        <a:lstStyle/>
        <a:p>
          <a:endParaRPr lang="en-US"/>
        </a:p>
      </dgm:t>
    </dgm:pt>
    <dgm:pt modelId="{0A9F12E6-FD16-4546-A8FB-4366A190FE5A}" type="sibTrans" cxnId="{59CA11DB-AABC-4A36-94CD-1627E963E160}">
      <dgm:prSet/>
      <dgm:spPr/>
      <dgm:t>
        <a:bodyPr/>
        <a:lstStyle/>
        <a:p>
          <a:endParaRPr lang="en-US"/>
        </a:p>
      </dgm:t>
    </dgm:pt>
    <dgm:pt modelId="{35D9E1B8-7DB2-47C8-87D0-388AE9D888D1}">
      <dgm:prSet/>
      <dgm:spPr/>
      <dgm:t>
        <a:bodyPr/>
        <a:lstStyle/>
        <a:p>
          <a:r>
            <a:rPr lang="en-US" dirty="0"/>
            <a:t>FP</a:t>
          </a:r>
        </a:p>
      </dgm:t>
    </dgm:pt>
    <dgm:pt modelId="{1B562217-BD2F-4856-B245-D7814463BD2C}" type="parTrans" cxnId="{DE755980-3FFE-4A5A-BA2E-53812C6031A0}">
      <dgm:prSet/>
      <dgm:spPr/>
      <dgm:t>
        <a:bodyPr/>
        <a:lstStyle/>
        <a:p>
          <a:endParaRPr lang="en-US"/>
        </a:p>
      </dgm:t>
    </dgm:pt>
    <dgm:pt modelId="{AC0D6A9B-9510-4DF8-A242-BEF8D6EFA53B}" type="sibTrans" cxnId="{DE755980-3FFE-4A5A-BA2E-53812C6031A0}">
      <dgm:prSet/>
      <dgm:spPr/>
      <dgm:t>
        <a:bodyPr/>
        <a:lstStyle/>
        <a:p>
          <a:endParaRPr lang="en-US"/>
        </a:p>
      </dgm:t>
    </dgm:pt>
    <dgm:pt modelId="{525D28A0-56B1-4FD6-B88E-E0F89A8BB461}">
      <dgm:prSet/>
      <dgm:spPr/>
      <dgm:t>
        <a:bodyPr/>
        <a:lstStyle/>
        <a:p>
          <a:r>
            <a:rPr lang="en-US" dirty="0"/>
            <a:t>COTP</a:t>
          </a:r>
        </a:p>
      </dgm:t>
    </dgm:pt>
    <dgm:pt modelId="{862233D3-F88C-4863-B265-EE46C10BEE28}" type="parTrans" cxnId="{5CEB5F64-1767-4D54-9A38-F3479AE33D65}">
      <dgm:prSet/>
      <dgm:spPr/>
      <dgm:t>
        <a:bodyPr/>
        <a:lstStyle/>
        <a:p>
          <a:endParaRPr lang="en-US"/>
        </a:p>
      </dgm:t>
    </dgm:pt>
    <dgm:pt modelId="{FD42A4E9-026B-40DA-93F0-0DEF6D783CBA}" type="sibTrans" cxnId="{5CEB5F64-1767-4D54-9A38-F3479AE33D65}">
      <dgm:prSet/>
      <dgm:spPr/>
      <dgm:t>
        <a:bodyPr/>
        <a:lstStyle/>
        <a:p>
          <a:endParaRPr lang="en-US"/>
        </a:p>
      </dgm:t>
    </dgm:pt>
    <dgm:pt modelId="{8ACB5D85-70F9-451A-97DE-8D3CD9D6931E}">
      <dgm:prSet/>
      <dgm:spPr/>
      <dgm:t>
        <a:bodyPr/>
        <a:lstStyle/>
        <a:p>
          <a:endParaRPr lang="en-US" dirty="0"/>
        </a:p>
      </dgm:t>
    </dgm:pt>
    <dgm:pt modelId="{9DAFDCAC-1AB3-4BD8-81F5-462D6ABCCD48}" type="parTrans" cxnId="{121126BE-562A-4499-8FB0-E90A9412F041}">
      <dgm:prSet/>
      <dgm:spPr/>
      <dgm:t>
        <a:bodyPr/>
        <a:lstStyle/>
        <a:p>
          <a:endParaRPr lang="en-US"/>
        </a:p>
      </dgm:t>
    </dgm:pt>
    <dgm:pt modelId="{39E85B4E-BD63-4A9D-8FBF-C85BC08951F2}" type="sibTrans" cxnId="{121126BE-562A-4499-8FB0-E90A9412F041}">
      <dgm:prSet/>
      <dgm:spPr/>
      <dgm:t>
        <a:bodyPr/>
        <a:lstStyle/>
        <a:p>
          <a:endParaRPr lang="en-US"/>
        </a:p>
      </dgm:t>
    </dgm:pt>
    <dgm:pt modelId="{311AEA52-0855-46B7-AB95-8AF2A9FFD157}">
      <dgm:prSet phldrT="[Text]"/>
      <dgm:spPr/>
      <dgm:t>
        <a:bodyPr/>
        <a:lstStyle/>
        <a:p>
          <a:r>
            <a:rPr lang="en-US" dirty="0"/>
            <a:t>Drug Court Warrant </a:t>
          </a:r>
        </a:p>
      </dgm:t>
    </dgm:pt>
    <dgm:pt modelId="{F4AD445E-9ACF-4611-A595-F358C49D5514}" type="parTrans" cxnId="{CC5D63E9-43C9-4F46-BA20-DC2656F83F13}">
      <dgm:prSet/>
      <dgm:spPr/>
      <dgm:t>
        <a:bodyPr/>
        <a:lstStyle/>
        <a:p>
          <a:endParaRPr lang="en-US"/>
        </a:p>
      </dgm:t>
    </dgm:pt>
    <dgm:pt modelId="{1007B2A7-8B10-4585-B1C6-5C9200EAF5F8}" type="sibTrans" cxnId="{CC5D63E9-43C9-4F46-BA20-DC2656F83F13}">
      <dgm:prSet/>
      <dgm:spPr/>
      <dgm:t>
        <a:bodyPr/>
        <a:lstStyle/>
        <a:p>
          <a:endParaRPr lang="en-US"/>
        </a:p>
      </dgm:t>
    </dgm:pt>
    <dgm:pt modelId="{CF2F0C8B-8AD5-47DF-BA91-45A2E3BE48BA}" type="pres">
      <dgm:prSet presAssocID="{EF2A2E03-8FFE-4C22-8971-D107A89E38A2}" presName="Name0" presStyleCnt="0">
        <dgm:presLayoutVars>
          <dgm:dir/>
          <dgm:resizeHandles val="exact"/>
        </dgm:presLayoutVars>
      </dgm:prSet>
      <dgm:spPr/>
    </dgm:pt>
    <dgm:pt modelId="{D36CEBCD-C83A-4279-B161-8CF6594945FC}" type="pres">
      <dgm:prSet presAssocID="{68394876-D875-42B6-888A-25E72C370932}" presName="node" presStyleLbl="node1" presStyleIdx="0" presStyleCnt="4">
        <dgm:presLayoutVars>
          <dgm:bulletEnabled val="1"/>
        </dgm:presLayoutVars>
      </dgm:prSet>
      <dgm:spPr/>
    </dgm:pt>
    <dgm:pt modelId="{34740611-003E-4F0A-BDA7-0CA420B417C8}" type="pres">
      <dgm:prSet presAssocID="{2CE332A5-B591-48C6-9E21-869FFED8A471}" presName="sibTrans" presStyleCnt="0"/>
      <dgm:spPr/>
    </dgm:pt>
    <dgm:pt modelId="{4F64EA3D-ADE7-4C89-979D-8B63CE9F6358}" type="pres">
      <dgm:prSet presAssocID="{97309804-4791-4C46-B54D-7B0B27DBA7F3}" presName="node" presStyleLbl="node1" presStyleIdx="1" presStyleCnt="4">
        <dgm:presLayoutVars>
          <dgm:bulletEnabled val="1"/>
        </dgm:presLayoutVars>
      </dgm:prSet>
      <dgm:spPr/>
    </dgm:pt>
    <dgm:pt modelId="{CC46D6A1-0AEA-4F29-B210-BEC2B09B6FA6}" type="pres">
      <dgm:prSet presAssocID="{2B922B6B-F294-4DF8-A1B4-77A5BBE2E139}" presName="sibTrans" presStyleCnt="0"/>
      <dgm:spPr/>
    </dgm:pt>
    <dgm:pt modelId="{1644401D-64DA-4917-A470-5D49ABE1A6AD}" type="pres">
      <dgm:prSet presAssocID="{C8409C66-D432-4858-9B6B-A3044B906F41}" presName="node" presStyleLbl="node1" presStyleIdx="2" presStyleCnt="4">
        <dgm:presLayoutVars>
          <dgm:bulletEnabled val="1"/>
        </dgm:presLayoutVars>
      </dgm:prSet>
      <dgm:spPr/>
    </dgm:pt>
    <dgm:pt modelId="{332AEE54-BA88-4C92-8824-1AC075DDF745}" type="pres">
      <dgm:prSet presAssocID="{F5A9373B-A82F-414E-8058-AFA16CB06E4C}" presName="sibTrans" presStyleCnt="0"/>
      <dgm:spPr/>
    </dgm:pt>
    <dgm:pt modelId="{7DDA9CBA-66A9-41AE-9A24-33F9616F6437}" type="pres">
      <dgm:prSet presAssocID="{306B46CE-647D-4878-8499-109F51C92AB1}" presName="node" presStyleLbl="node1" presStyleIdx="3" presStyleCnt="4" custLinFactNeighborX="-7224" custLinFactNeighborY="0">
        <dgm:presLayoutVars>
          <dgm:bulletEnabled val="1"/>
        </dgm:presLayoutVars>
      </dgm:prSet>
      <dgm:spPr/>
    </dgm:pt>
  </dgm:ptLst>
  <dgm:cxnLst>
    <dgm:cxn modelId="{AC87AA09-A808-4DF4-B17E-EA483686B807}" type="presOf" srcId="{35D9E1B8-7DB2-47C8-87D0-388AE9D888D1}" destId="{7DDA9CBA-66A9-41AE-9A24-33F9616F6437}" srcOrd="0" destOrd="1" presId="urn:microsoft.com/office/officeart/2005/8/layout/hList6"/>
    <dgm:cxn modelId="{A038C717-CD2D-456F-ABAA-12AF3A6BAF89}" type="presOf" srcId="{64365796-0780-45D0-B415-EB91038DAEEE}" destId="{4F64EA3D-ADE7-4C89-979D-8B63CE9F6358}" srcOrd="0" destOrd="2" presId="urn:microsoft.com/office/officeart/2005/8/layout/hList6"/>
    <dgm:cxn modelId="{B9BA9F19-CF26-46C7-BA9B-D48576027F05}" srcId="{C1ECC18A-98C3-47BF-B44B-90AB1F9A71D7}" destId="{4E66AF46-AE92-4179-AC91-6F762520D7D0}" srcOrd="0" destOrd="0" parTransId="{5F410780-02AE-4FA8-8C05-9FA985F2B492}" sibTransId="{C43E9F87-8DC1-4CCA-8B2C-5FD26B7924A9}"/>
    <dgm:cxn modelId="{DDA6721F-CF07-42B4-A9F6-0EF7C3C0C756}" srcId="{97309804-4791-4C46-B54D-7B0B27DBA7F3}" destId="{4FFB7AD6-A72A-41FF-9EFE-713D69535ADB}" srcOrd="0" destOrd="0" parTransId="{2A1900EB-385A-4394-B3EB-A7BAF194D11E}" sibTransId="{60CFF9BF-F69A-4BF9-B01E-DAA46F827EFA}"/>
    <dgm:cxn modelId="{AF58FB2D-9DB4-48D2-A06D-78788D5B1BD6}" srcId="{EF2A2E03-8FFE-4C22-8971-D107A89E38A2}" destId="{97309804-4791-4C46-B54D-7B0B27DBA7F3}" srcOrd="1" destOrd="0" parTransId="{8D167CA8-8BBE-4675-8A39-82FE945A1EDB}" sibTransId="{2B922B6B-F294-4DF8-A1B4-77A5BBE2E139}"/>
    <dgm:cxn modelId="{90FF2034-4701-4D13-B9E7-E9D3AE7F7C47}" type="presOf" srcId="{C91653BE-8364-44EC-9D4E-FE99FCAB6896}" destId="{1644401D-64DA-4917-A470-5D49ABE1A6AD}" srcOrd="0" destOrd="1" presId="urn:microsoft.com/office/officeart/2005/8/layout/hList6"/>
    <dgm:cxn modelId="{239FAE35-9226-4499-A191-D0A3B908C248}" srcId="{C8409C66-D432-4858-9B6B-A3044B906F41}" destId="{ADC68479-5DE8-4D57-A0B1-EE4358EDC1DC}" srcOrd="1" destOrd="0" parTransId="{BCF554C8-EF49-4F2E-86A4-6185D168FA43}" sibTransId="{85ADAD3B-8FC6-43ED-9185-2B9BBA29B08D}"/>
    <dgm:cxn modelId="{C16BAE39-4D09-46B7-8A02-4CF44B4A6448}" srcId="{C8409C66-D432-4858-9B6B-A3044B906F41}" destId="{C91653BE-8364-44EC-9D4E-FE99FCAB6896}" srcOrd="0" destOrd="0" parTransId="{F7C827F3-6A94-4AEB-9A33-7C9BA7275268}" sibTransId="{FF728682-612F-4327-BC38-A1DBB2989587}"/>
    <dgm:cxn modelId="{1F3E9C3D-0A60-4BB3-961B-05365FE74160}" type="presOf" srcId="{4E66AF46-AE92-4179-AC91-6F762520D7D0}" destId="{D36CEBCD-C83A-4279-B161-8CF6594945FC}" srcOrd="0" destOrd="5" presId="urn:microsoft.com/office/officeart/2005/8/layout/hList6"/>
    <dgm:cxn modelId="{698D685E-CEE4-40C0-8F5D-D4E7349D58F8}" type="presOf" srcId="{EF2A2E03-8FFE-4C22-8971-D107A89E38A2}" destId="{CF2F0C8B-8AD5-47DF-BA91-45A2E3BE48BA}" srcOrd="0" destOrd="0" presId="urn:microsoft.com/office/officeart/2005/8/layout/hList6"/>
    <dgm:cxn modelId="{DCF1EB63-1D2A-4242-929D-32D6D6241C79}" type="presOf" srcId="{C37C0EED-799E-48D9-BE82-45459D686671}" destId="{D36CEBCD-C83A-4279-B161-8CF6594945FC}" srcOrd="0" destOrd="2" presId="urn:microsoft.com/office/officeart/2005/8/layout/hList6"/>
    <dgm:cxn modelId="{11C8F963-BD23-4E87-A6B9-55658BB0CD2C}" type="presOf" srcId="{5095EBFF-3B93-4578-9E5E-322FC7FCF793}" destId="{D36CEBCD-C83A-4279-B161-8CF6594945FC}" srcOrd="0" destOrd="1" presId="urn:microsoft.com/office/officeart/2005/8/layout/hList6"/>
    <dgm:cxn modelId="{5CEB5F64-1767-4D54-9A38-F3479AE33D65}" srcId="{306B46CE-647D-4878-8499-109F51C92AB1}" destId="{525D28A0-56B1-4FD6-B88E-E0F89A8BB461}" srcOrd="1" destOrd="0" parTransId="{862233D3-F88C-4863-B265-EE46C10BEE28}" sibTransId="{FD42A4E9-026B-40DA-93F0-0DEF6D783CBA}"/>
    <dgm:cxn modelId="{77CC7067-D01A-4403-8D5D-B7002109B252}" type="presOf" srcId="{ADC68479-5DE8-4D57-A0B1-EE4358EDC1DC}" destId="{1644401D-64DA-4917-A470-5D49ABE1A6AD}" srcOrd="0" destOrd="2" presId="urn:microsoft.com/office/officeart/2005/8/layout/hList6"/>
    <dgm:cxn modelId="{3079814B-0B99-475B-A929-34638CE746BA}" type="presOf" srcId="{68394876-D875-42B6-888A-25E72C370932}" destId="{D36CEBCD-C83A-4279-B161-8CF6594945FC}" srcOrd="0" destOrd="0" presId="urn:microsoft.com/office/officeart/2005/8/layout/hList6"/>
    <dgm:cxn modelId="{DBBECC6D-61BE-4149-B475-8C73A667E6FC}" srcId="{EF2A2E03-8FFE-4C22-8971-D107A89E38A2}" destId="{306B46CE-647D-4878-8499-109F51C92AB1}" srcOrd="3" destOrd="0" parTransId="{B68CD58E-C0AD-4BD3-8522-B01B485091EF}" sibTransId="{A64ABB48-3B56-4D86-8A7A-C9FD0BC54DF2}"/>
    <dgm:cxn modelId="{BA39CC78-51E3-4856-8070-8B7447081DD5}" srcId="{68394876-D875-42B6-888A-25E72C370932}" destId="{C1ECC18A-98C3-47BF-B44B-90AB1F9A71D7}" srcOrd="3" destOrd="0" parTransId="{365201A7-5F97-4C92-93AD-C7331C2E3386}" sibTransId="{80F23531-434E-44A9-BE72-BF16134E5EEB}"/>
    <dgm:cxn modelId="{CD8B0279-D38F-4486-B4B1-6E8F2B217B1C}" srcId="{EF2A2E03-8FFE-4C22-8971-D107A89E38A2}" destId="{68394876-D875-42B6-888A-25E72C370932}" srcOrd="0" destOrd="0" parTransId="{1324B4BE-E161-4A12-B9C3-1B350318A00F}" sibTransId="{2CE332A5-B591-48C6-9E21-869FFED8A471}"/>
    <dgm:cxn modelId="{C0069A7B-9425-46F4-96E8-7958D96C973D}" type="presOf" srcId="{311AEA52-0855-46B7-AB95-8AF2A9FFD157}" destId="{D36CEBCD-C83A-4279-B161-8CF6594945FC}" srcOrd="0" destOrd="3" presId="urn:microsoft.com/office/officeart/2005/8/layout/hList6"/>
    <dgm:cxn modelId="{DE755980-3FFE-4A5A-BA2E-53812C6031A0}" srcId="{306B46CE-647D-4878-8499-109F51C92AB1}" destId="{35D9E1B8-7DB2-47C8-87D0-388AE9D888D1}" srcOrd="0" destOrd="0" parTransId="{1B562217-BD2F-4856-B245-D7814463BD2C}" sibTransId="{AC0D6A9B-9510-4DF8-A242-BEF8D6EFA53B}"/>
    <dgm:cxn modelId="{3B04B286-F332-471D-ABFE-37D7AB216FA9}" type="presOf" srcId="{4FFB7AD6-A72A-41FF-9EFE-713D69535ADB}" destId="{4F64EA3D-ADE7-4C89-979D-8B63CE9F6358}" srcOrd="0" destOrd="1" presId="urn:microsoft.com/office/officeart/2005/8/layout/hList6"/>
    <dgm:cxn modelId="{ECD9269D-A1DC-436C-A5C6-C1F063CC5D32}" type="presOf" srcId="{525D28A0-56B1-4FD6-B88E-E0F89A8BB461}" destId="{7DDA9CBA-66A9-41AE-9A24-33F9616F6437}" srcOrd="0" destOrd="2" presId="urn:microsoft.com/office/officeart/2005/8/layout/hList6"/>
    <dgm:cxn modelId="{4B348D9D-6C8D-4A3A-8F5F-E6D6DB94CF0D}" srcId="{EF2A2E03-8FFE-4C22-8971-D107A89E38A2}" destId="{C8409C66-D432-4858-9B6B-A3044B906F41}" srcOrd="2" destOrd="0" parTransId="{06917D7D-F125-4341-B3D6-DA2D581C949C}" sibTransId="{F5A9373B-A82F-414E-8058-AFA16CB06E4C}"/>
    <dgm:cxn modelId="{B519F5AD-541A-4108-9150-74E3CF1F68C3}" type="presOf" srcId="{306B46CE-647D-4878-8499-109F51C92AB1}" destId="{7DDA9CBA-66A9-41AE-9A24-33F9616F6437}" srcOrd="0" destOrd="0" presId="urn:microsoft.com/office/officeart/2005/8/layout/hList6"/>
    <dgm:cxn modelId="{121126BE-562A-4499-8FB0-E90A9412F041}" srcId="{306B46CE-647D-4878-8499-109F51C92AB1}" destId="{8ACB5D85-70F9-451A-97DE-8D3CD9D6931E}" srcOrd="2" destOrd="0" parTransId="{9DAFDCAC-1AB3-4BD8-81F5-462D6ABCCD48}" sibTransId="{39E85B4E-BD63-4A9D-8FBF-C85BC08951F2}"/>
    <dgm:cxn modelId="{80F99ABF-6E2E-490E-A6D0-19C88C93D0EE}" srcId="{68394876-D875-42B6-888A-25E72C370932}" destId="{5095EBFF-3B93-4578-9E5E-322FC7FCF793}" srcOrd="0" destOrd="0" parTransId="{E0C83DE4-0B76-4B4D-9331-44A3A579AC75}" sibTransId="{6AFEBFD9-D310-4892-A5D8-820FAC18E7B0}"/>
    <dgm:cxn modelId="{C6129FC2-9378-46F4-A038-BE7CEE0412AF}" srcId="{4FFB7AD6-A72A-41FF-9EFE-713D69535ADB}" destId="{64365796-0780-45D0-B415-EB91038DAEEE}" srcOrd="0" destOrd="0" parTransId="{FE680EE5-930F-4F15-B205-3E84730A5658}" sibTransId="{CBC3CBA9-873C-4E03-9259-C21CDA6648C7}"/>
    <dgm:cxn modelId="{59CA11DB-AABC-4A36-94CD-1627E963E160}" srcId="{68394876-D875-42B6-888A-25E72C370932}" destId="{C37C0EED-799E-48D9-BE82-45459D686671}" srcOrd="1" destOrd="0" parTransId="{D35CB722-EC58-4E8B-9023-D1E5E6661A00}" sibTransId="{0A9F12E6-FD16-4546-A8FB-4366A190FE5A}"/>
    <dgm:cxn modelId="{9A2AC0DD-26D0-41BA-90E5-939BA7849BA4}" type="presOf" srcId="{8ACB5D85-70F9-451A-97DE-8D3CD9D6931E}" destId="{7DDA9CBA-66A9-41AE-9A24-33F9616F6437}" srcOrd="0" destOrd="3" presId="urn:microsoft.com/office/officeart/2005/8/layout/hList6"/>
    <dgm:cxn modelId="{C01F58E6-B625-4BA7-B31B-8C1A765E5989}" type="presOf" srcId="{C1ECC18A-98C3-47BF-B44B-90AB1F9A71D7}" destId="{D36CEBCD-C83A-4279-B161-8CF6594945FC}" srcOrd="0" destOrd="4" presId="urn:microsoft.com/office/officeart/2005/8/layout/hList6"/>
    <dgm:cxn modelId="{CC5D63E9-43C9-4F46-BA20-DC2656F83F13}" srcId="{68394876-D875-42B6-888A-25E72C370932}" destId="{311AEA52-0855-46B7-AB95-8AF2A9FFD157}" srcOrd="2" destOrd="0" parTransId="{F4AD445E-9ACF-4611-A595-F358C49D5514}" sibTransId="{1007B2A7-8B10-4585-B1C6-5C9200EAF5F8}"/>
    <dgm:cxn modelId="{DE6593EC-4059-4C4D-A5D3-C821D8E2ACEC}" type="presOf" srcId="{C8409C66-D432-4858-9B6B-A3044B906F41}" destId="{1644401D-64DA-4917-A470-5D49ABE1A6AD}" srcOrd="0" destOrd="0" presId="urn:microsoft.com/office/officeart/2005/8/layout/hList6"/>
    <dgm:cxn modelId="{F3A472F9-4362-430F-9FA3-4408D928847D}" type="presOf" srcId="{97309804-4791-4C46-B54D-7B0B27DBA7F3}" destId="{4F64EA3D-ADE7-4C89-979D-8B63CE9F6358}" srcOrd="0" destOrd="0" presId="urn:microsoft.com/office/officeart/2005/8/layout/hList6"/>
    <dgm:cxn modelId="{39D87E54-71EC-428A-A934-4A976E3FD2E6}" type="presParOf" srcId="{CF2F0C8B-8AD5-47DF-BA91-45A2E3BE48BA}" destId="{D36CEBCD-C83A-4279-B161-8CF6594945FC}" srcOrd="0" destOrd="0" presId="urn:microsoft.com/office/officeart/2005/8/layout/hList6"/>
    <dgm:cxn modelId="{282F372E-5FE7-4E65-9D17-637C824FACE1}" type="presParOf" srcId="{CF2F0C8B-8AD5-47DF-BA91-45A2E3BE48BA}" destId="{34740611-003E-4F0A-BDA7-0CA420B417C8}" srcOrd="1" destOrd="0" presId="urn:microsoft.com/office/officeart/2005/8/layout/hList6"/>
    <dgm:cxn modelId="{51FC3E59-DDF6-4913-8122-ACE874F696C4}" type="presParOf" srcId="{CF2F0C8B-8AD5-47DF-BA91-45A2E3BE48BA}" destId="{4F64EA3D-ADE7-4C89-979D-8B63CE9F6358}" srcOrd="2" destOrd="0" presId="urn:microsoft.com/office/officeart/2005/8/layout/hList6"/>
    <dgm:cxn modelId="{2B450784-46B6-4F7E-B90E-4557F5F6F719}" type="presParOf" srcId="{CF2F0C8B-8AD5-47DF-BA91-45A2E3BE48BA}" destId="{CC46D6A1-0AEA-4F29-B210-BEC2B09B6FA6}" srcOrd="3" destOrd="0" presId="urn:microsoft.com/office/officeart/2005/8/layout/hList6"/>
    <dgm:cxn modelId="{ECD356A2-2DE5-4BEE-9F73-D189BFB8A087}" type="presParOf" srcId="{CF2F0C8B-8AD5-47DF-BA91-45A2E3BE48BA}" destId="{1644401D-64DA-4917-A470-5D49ABE1A6AD}" srcOrd="4" destOrd="0" presId="urn:microsoft.com/office/officeart/2005/8/layout/hList6"/>
    <dgm:cxn modelId="{31F7BD2A-1E3A-4000-ADB1-9B2ED609F0A3}" type="presParOf" srcId="{CF2F0C8B-8AD5-47DF-BA91-45A2E3BE48BA}" destId="{332AEE54-BA88-4C92-8824-1AC075DDF745}" srcOrd="5" destOrd="0" presId="urn:microsoft.com/office/officeart/2005/8/layout/hList6"/>
    <dgm:cxn modelId="{87C1895C-5830-4ACB-AF1D-6017FC0FE533}" type="presParOf" srcId="{CF2F0C8B-8AD5-47DF-BA91-45A2E3BE48BA}" destId="{7DDA9CBA-66A9-41AE-9A24-33F9616F643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EBCD-C83A-4279-B161-8CF6594945FC}">
      <dsp:nvSpPr>
        <dsp:cNvPr id="0" name=""/>
        <dsp:cNvSpPr/>
      </dsp:nvSpPr>
      <dsp:spPr>
        <a:xfrm rot="16200000">
          <a:off x="-1301330" y="1302876"/>
          <a:ext cx="4123036" cy="151728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28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sng" kern="1200" dirty="0"/>
            <a:t>Daily Release Schedule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Field Arrest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Municipal Court Warrant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Drug Court Warrant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1551.1 PC - Out of State Warrant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 SDF</a:t>
          </a:r>
        </a:p>
      </dsp:txBody>
      <dsp:txXfrm rot="5400000">
        <a:off x="1547" y="824606"/>
        <a:ext cx="1517282" cy="2473822"/>
      </dsp:txXfrm>
    </dsp:sp>
    <dsp:sp modelId="{4F64EA3D-ADE7-4C89-979D-8B63CE9F6358}">
      <dsp:nvSpPr>
        <dsp:cNvPr id="0" name=""/>
        <dsp:cNvSpPr/>
      </dsp:nvSpPr>
      <dsp:spPr>
        <a:xfrm rot="16200000">
          <a:off x="329747" y="1302876"/>
          <a:ext cx="4123036" cy="151728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28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sng" kern="1200" dirty="0"/>
            <a:t>Bail-Out Schedule for Superior Court Warrant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Superior Court Warrants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SCD, SCE, SCN, SCS</a:t>
          </a:r>
        </a:p>
      </dsp:txBody>
      <dsp:txXfrm rot="5400000">
        <a:off x="1632624" y="824606"/>
        <a:ext cx="1517282" cy="2473822"/>
      </dsp:txXfrm>
    </dsp:sp>
    <dsp:sp modelId="{1644401D-64DA-4917-A470-5D49ABE1A6AD}">
      <dsp:nvSpPr>
        <dsp:cNvPr id="0" name=""/>
        <dsp:cNvSpPr/>
      </dsp:nvSpPr>
      <dsp:spPr>
        <a:xfrm rot="16200000">
          <a:off x="1960826" y="1302876"/>
          <a:ext cx="4123036" cy="151728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28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sng" kern="1200" dirty="0"/>
            <a:t>Out of County Warrant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10 calendar days @ 0900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Orange County @ 0800</a:t>
          </a:r>
        </a:p>
      </dsp:txBody>
      <dsp:txXfrm rot="5400000">
        <a:off x="3263703" y="824606"/>
        <a:ext cx="1517282" cy="2473822"/>
      </dsp:txXfrm>
    </dsp:sp>
    <dsp:sp modelId="{7DDA9CBA-66A9-41AE-9A24-33F9616F6437}">
      <dsp:nvSpPr>
        <dsp:cNvPr id="0" name=""/>
        <dsp:cNvSpPr/>
      </dsp:nvSpPr>
      <dsp:spPr>
        <a:xfrm rot="16200000">
          <a:off x="3583683" y="1302876"/>
          <a:ext cx="4123036" cy="151728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28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sng" kern="1200" dirty="0"/>
            <a:t>Other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COTP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</dsp:txBody>
      <dsp:txXfrm rot="5400000">
        <a:off x="4886560" y="824606"/>
        <a:ext cx="1517282" cy="2473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25BC0-234D-4EAA-8E55-FF31259E565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4C4D5-32E0-4678-9D5A-BC470BA9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6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C4D5-32E0-4678-9D5A-BC470BA9DE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2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4" descr="U:\Temporary\wreck_it_ralph_3d_movie-w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D0B6FAD1-3CDE-44CF-A88E-69EE4ED9EB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430355"/>
            <a:ext cx="86236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430355"/>
            <a:ext cx="576072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5"/>
            <a:ext cx="7315200" cy="265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411597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6" y="411598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9" y="641968"/>
            <a:ext cx="2246489" cy="22592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903809-E7B1-435B-8E7F-F3598D1EF0BA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active.web.insurance.ca.gov/webuser/licw_lic_search$.startu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s.ca.gov/notary/notary-public-listing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source=images&amp;cd=&amp;cad=rja&amp;uact=8&amp;ved=2ahUKEwjlsfrLmvLcAhVGFTQIHVBJA7IQjRx6BAgBEAU&amp;url=http://simpsonstappedout.wikia.com/wiki/National_Bank_of_Springfield&amp;psig=AOvVaw2YWFhevlLkrfDiVCVRKL9A&amp;ust=153453072675977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file:///\\NS120-V1\shared$\Detention%20Services%20Burea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url?sa=i&amp;rct=j&amp;q=&amp;esrc=s&amp;source=images&amp;cd=&amp;cad=rja&amp;uact=8&amp;ved=2ahUKEwiw_c7u28zbAhVzCDQIHWgQCWUQjRx6BAgBEAU&amp;url=http://disney.wikia.com/wiki/Fix-It_Felix,_Jr.&amp;psig=AOvVaw0XWoA_cHnix8IiXlnpfwLX&amp;ust=1528844534647441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2ahUKEwiVqL-L3MzbAhVrCDQIHRFCCqAQjRx6BAgBEAU&amp;url=http://wreckitralph.wikia.com/wiki/File:Fungeon3.png&amp;psig=AOvVaw3-XHYe5Kp3ZjdFT6tIeWdL&amp;ust=152884458831388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A7IeihJfYAhXCi1QKHeRzD-4QjRwIBw&amp;url=http://www.zimbio.com/The%2BSexiest%2BTV%2BCartoon%2BCharacters%2Bof%2BAll%2BTime/articles/uX5gJWFmzEC/Sterling%2BArcher%2BArcher&amp;psig=AOvVaw0OrWPYihqHIYK42SyZj8Fq&amp;ust=1513805810626768" TargetMode="External"/><Relationship Id="rId2" Type="http://schemas.openxmlformats.org/officeDocument/2006/relationships/hyperlink" Target="https://www.youtube.com/watch?v=gCrAKTnOYmw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hyperlink" Target="https://www.google.com/url?sa=i&amp;rct=j&amp;q=&amp;esrc=s&amp;source=images&amp;cd=&amp;cad=rja&amp;uact=8&amp;ved=0ahUKEwjypeTdhJfYAhUJs1QKHaHZDPIQjRwIBw&amp;url=https://www.houseofgrafix.net/products/fry-shut-up-and-take-my-money-decal&amp;psig=AOvVaw1KYWhK2W5qv1Pm4xHJQxat&amp;ust=1513805938128243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sa=i&amp;rct=j&amp;q=&amp;esrc=s&amp;source=images&amp;cd=&amp;cad=rja&amp;uact=8&amp;ved=0ahUKEwiV7Or9mJ7YAhWK0J8KHYsuBvgQjRwIBw&amp;url=http://www.freerepublic.com/focus/f-news/2989607/posts&amp;psig=AOvVaw39kK-Xga4dwJrkraPM5OoN&amp;ust=151405184882348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434130" y="4556915"/>
            <a:ext cx="6511131" cy="246944"/>
          </a:xfrm>
        </p:spPr>
        <p:txBody>
          <a:bodyPr>
            <a:noAutofit/>
          </a:bodyPr>
          <a:lstStyle/>
          <a:p>
            <a:pPr algn="r"/>
            <a:r>
              <a:rPr lang="en-US" sz="2400" dirty="0">
                <a:effectLst>
                  <a:reflection blurRad="6350" stA="55000" endA="300" endPos="45500" dir="5400000" sy="-100000" algn="bl" rotWithShape="0"/>
                </a:effectLst>
              </a:rPr>
              <a:t>Day</a:t>
            </a:r>
            <a:r>
              <a:rPr lang="en-US" sz="2400" dirty="0"/>
              <a:t> 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87" b="94340" l="630" r="99055">
                        <a14:foregroundMark x1="2205" y1="28302" x2="2205" y2="28302"/>
                        <a14:foregroundMark x1="8346" y1="40881" x2="8346" y2="40881"/>
                        <a14:foregroundMark x1="25354" y1="32704" x2="25354" y2="32704"/>
                        <a14:foregroundMark x1="44882" y1="31447" x2="44882" y2="31447"/>
                        <a14:foregroundMark x1="68346" y1="35220" x2="68346" y2="35220"/>
                        <a14:foregroundMark x1="4882" y1="28302" x2="4882" y2="28302"/>
                        <a14:foregroundMark x1="6457" y1="17610" x2="6457" y2="17610"/>
                        <a14:foregroundMark x1="10551" y1="24528" x2="10551" y2="24528"/>
                        <a14:foregroundMark x1="10709" y1="42767" x2="10709" y2="42767"/>
                        <a14:foregroundMark x1="10394" y1="61006" x2="10394" y2="61006"/>
                        <a14:foregroundMark x1="16535" y1="19497" x2="16535" y2="19497"/>
                        <a14:foregroundMark x1="15748" y1="50943" x2="15748" y2="50943"/>
                        <a14:foregroundMark x1="21417" y1="40252" x2="21417" y2="40252"/>
                        <a14:foregroundMark x1="24094" y1="23899" x2="24094" y2="23899"/>
                        <a14:foregroundMark x1="27874" y1="23899" x2="27874" y2="23899"/>
                        <a14:foregroundMark x1="27559" y1="44654" x2="27559" y2="44654"/>
                        <a14:foregroundMark x1="41260" y1="21384" x2="41260" y2="21384"/>
                        <a14:foregroundMark x1="44252" y1="18868" x2="44252" y2="18868"/>
                        <a14:foregroundMark x1="47402" y1="22013" x2="47402" y2="22013"/>
                        <a14:foregroundMark x1="54016" y1="21384" x2="54016" y2="21384"/>
                        <a14:foregroundMark x1="54016" y1="43396" x2="54016" y2="43396"/>
                        <a14:foregroundMark x1="53386" y1="56604" x2="53386" y2="56604"/>
                        <a14:foregroundMark x1="56693" y1="44025" x2="56693" y2="44025"/>
                        <a14:foregroundMark x1="59528" y1="25157" x2="59528" y2="25157"/>
                        <a14:foregroundMark x1="60157" y1="55975" x2="60157" y2="55975"/>
                        <a14:foregroundMark x1="65512" y1="33333" x2="65512" y2="33333"/>
                        <a14:foregroundMark x1="69764" y1="17610" x2="69764" y2="17610"/>
                        <a14:foregroundMark x1="71339" y1="32704" x2="71339" y2="32704"/>
                        <a14:foregroundMark x1="70551" y1="52201" x2="70551" y2="52201"/>
                        <a14:foregroundMark x1="77165" y1="32704" x2="77165" y2="32704"/>
                        <a14:foregroundMark x1="79528" y1="18868" x2="79528" y2="18868"/>
                        <a14:foregroundMark x1="82520" y1="18239" x2="82520" y2="18239"/>
                        <a14:foregroundMark x1="82677" y1="46541" x2="82677" y2="46541"/>
                        <a14:foregroundMark x1="88976" y1="22013" x2="88976" y2="22013"/>
                        <a14:foregroundMark x1="94331" y1="20126" x2="94331" y2="20126"/>
                        <a14:foregroundMark x1="87874" y1="35220" x2="87874" y2="35220"/>
                        <a14:foregroundMark x1="90551" y1="43396" x2="90551" y2="43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58" y="315538"/>
            <a:ext cx="5039265" cy="126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Bail Agent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500" dirty="0"/>
              <a:t>Bail Agents must provide three forms of identification</a:t>
            </a:r>
          </a:p>
          <a:p>
            <a:pPr marL="994410" lvl="1" indent="-457200">
              <a:buFont typeface="+mj-lt"/>
              <a:buAutoNum type="arabicPeriod"/>
            </a:pPr>
            <a:r>
              <a:rPr lang="en-US" sz="2100" dirty="0"/>
              <a:t>Valid Driver’s License/Government Issued ID</a:t>
            </a:r>
          </a:p>
          <a:p>
            <a:pPr marL="994410" lvl="1" indent="-457200">
              <a:buFont typeface="+mj-lt"/>
              <a:buAutoNum type="arabicPeriod"/>
            </a:pPr>
            <a:r>
              <a:rPr lang="en-US" sz="2100" dirty="0"/>
              <a:t>Department of Insurance ID Card</a:t>
            </a:r>
          </a:p>
          <a:p>
            <a:pPr marL="994410" lvl="1" indent="-457200">
              <a:buFont typeface="+mj-lt"/>
              <a:buAutoNum type="arabicPeriod"/>
            </a:pPr>
            <a:r>
              <a:rPr lang="en-US" sz="2100" dirty="0"/>
              <a:t>Blue Bail Agent Card</a:t>
            </a:r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2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05" y="0"/>
            <a:ext cx="3152678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Bond</a:t>
            </a:r>
            <a:br>
              <a:rPr lang="en-US" dirty="0"/>
            </a:br>
            <a:r>
              <a:rPr lang="en-US" dirty="0"/>
              <a:t> Paperwork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" t="617" r="6556" b="-617"/>
          <a:stretch/>
        </p:blipFill>
        <p:spPr bwMode="auto">
          <a:xfrm>
            <a:off x="2980113" y="-1"/>
            <a:ext cx="6049108" cy="10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05" y="1068934"/>
            <a:ext cx="8093895" cy="175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3" y="1000124"/>
            <a:ext cx="90185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3" y="643879"/>
            <a:ext cx="8955087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1" y="1944638"/>
            <a:ext cx="86391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5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128470"/>
            <a:ext cx="7315200" cy="865573"/>
          </a:xfrm>
        </p:spPr>
        <p:txBody>
          <a:bodyPr>
            <a:normAutofit/>
          </a:bodyPr>
          <a:lstStyle/>
          <a:p>
            <a:r>
              <a:rPr lang="en-US" dirty="0"/>
              <a:t>Power of Attorney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00" y="1044700"/>
            <a:ext cx="6422759" cy="406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465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5" y="65339"/>
            <a:ext cx="7315200" cy="865573"/>
          </a:xfrm>
        </p:spPr>
        <p:txBody>
          <a:bodyPr>
            <a:normAutofit/>
          </a:bodyPr>
          <a:lstStyle/>
          <a:p>
            <a:r>
              <a:rPr lang="en-US" dirty="0"/>
              <a:t>Court Date Change</a:t>
            </a:r>
          </a:p>
        </p:txBody>
      </p:sp>
      <p:sp>
        <p:nvSpPr>
          <p:cNvPr id="3" name="Rectangle 2"/>
          <p:cNvSpPr/>
          <p:nvPr/>
        </p:nvSpPr>
        <p:spPr>
          <a:xfrm>
            <a:off x="4908730" y="3029865"/>
            <a:ext cx="1374345" cy="3054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1044700"/>
            <a:ext cx="6131466" cy="37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72243" y="3106217"/>
            <a:ext cx="1495730" cy="4581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23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739290"/>
            <a:ext cx="7315200" cy="865573"/>
          </a:xfrm>
        </p:spPr>
        <p:txBody>
          <a:bodyPr>
            <a:normAutofit/>
          </a:bodyPr>
          <a:lstStyle/>
          <a:p>
            <a:r>
              <a:rPr lang="en-US" dirty="0"/>
              <a:t>Processing a Bail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655520"/>
            <a:ext cx="7315200" cy="265464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To access: IMS &gt; Funds &gt; Bond Payments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b="18465"/>
          <a:stretch/>
        </p:blipFill>
        <p:spPr bwMode="auto">
          <a:xfrm>
            <a:off x="2892244" y="2266340"/>
            <a:ext cx="3168775" cy="272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20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60" y="128470"/>
            <a:ext cx="7315200" cy="865573"/>
          </a:xfrm>
        </p:spPr>
        <p:txBody>
          <a:bodyPr>
            <a:normAutofit/>
          </a:bodyPr>
          <a:lstStyle/>
          <a:p>
            <a:r>
              <a:rPr lang="en-US" dirty="0"/>
              <a:t>Processing a Bail Bond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900" y="1726805"/>
            <a:ext cx="608856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06519" y="4838089"/>
            <a:ext cx="7634945" cy="305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effectLst/>
              </a:rPr>
              <a:t>Note: Always save from this page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1502815"/>
            <a:ext cx="7571863" cy="31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95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281175"/>
            <a:ext cx="7315200" cy="8655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Processing a </a:t>
            </a:r>
            <a:br>
              <a:rPr lang="en-US" dirty="0"/>
            </a:br>
            <a:r>
              <a:rPr lang="en-US" dirty="0"/>
              <a:t>Bail Bond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7093" y="1197405"/>
            <a:ext cx="2906403" cy="359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3122" y="3474569"/>
            <a:ext cx="137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5766</a:t>
            </a:r>
          </a:p>
        </p:txBody>
      </p:sp>
    </p:spTree>
    <p:extLst>
      <p:ext uri="{BB962C8B-B14F-4D97-AF65-F5344CB8AC3E}">
        <p14:creationId xmlns:p14="http://schemas.microsoft.com/office/powerpoint/2010/main" val="6287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128470"/>
            <a:ext cx="7315200" cy="865573"/>
          </a:xfrm>
        </p:spPr>
        <p:txBody>
          <a:bodyPr>
            <a:normAutofit/>
          </a:bodyPr>
          <a:lstStyle/>
          <a:p>
            <a:r>
              <a:rPr lang="en-US" dirty="0"/>
              <a:t>Cash Bail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0" y="739289"/>
            <a:ext cx="6260905" cy="41230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Used when the full bail amount can be paid in cash/check/etc.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Valid Identification is required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 IRS Form 8300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To be submitted for payments in excess of $10,000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A refund is returned 90 days after the incarcerated individual’s LAST court hearing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Questions regarding refunds can be routed to: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Accounting office: (619) 450-7034</a:t>
            </a:r>
          </a:p>
        </p:txBody>
      </p:sp>
    </p:spTree>
    <p:extLst>
      <p:ext uri="{BB962C8B-B14F-4D97-AF65-F5344CB8AC3E}">
        <p14:creationId xmlns:p14="http://schemas.microsoft.com/office/powerpoint/2010/main" val="176208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Acceptable forms of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Cash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Check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Only for misdemeanor offenses up to $300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Cashier’s Check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Accepted during banking hours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Money Orders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Must be deposited into the incarcerated individual’s account and processed as a self bail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9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5" y="89586"/>
            <a:ext cx="7315200" cy="865573"/>
          </a:xfrm>
        </p:spPr>
        <p:txBody>
          <a:bodyPr>
            <a:normAutofit/>
          </a:bodyPr>
          <a:lstStyle/>
          <a:p>
            <a:r>
              <a:rPr lang="en-US" dirty="0"/>
              <a:t>Processing a Cash Bail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900" y="1655520"/>
            <a:ext cx="6077431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0" y="1502815"/>
            <a:ext cx="6729416" cy="293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8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Who’s in Jail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Daily Release Schedule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Bail-Out Schedule for Superior Court Warrants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50"/>
                </a:solidFill>
                <a:hlinkClick r:id="rId3"/>
              </a:rPr>
              <a:t>California Department of Insurance</a:t>
            </a:r>
            <a:endParaRPr lang="en-US" dirty="0">
              <a:solidFill>
                <a:srgbClr val="00B05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50"/>
                </a:solidFill>
                <a:hlinkClick r:id="rId4"/>
              </a:rPr>
              <a:t>Notary Public Lookup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128470"/>
            <a:ext cx="7315200" cy="865573"/>
          </a:xfrm>
        </p:spPr>
        <p:txBody>
          <a:bodyPr>
            <a:normAutofit/>
          </a:bodyPr>
          <a:lstStyle/>
          <a:p>
            <a:r>
              <a:rPr lang="en-US" dirty="0"/>
              <a:t>Processing a Cash Bail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29" y="1092066"/>
            <a:ext cx="3512215" cy="399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0077" y="3487980"/>
            <a:ext cx="1832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5766</a:t>
            </a:r>
          </a:p>
        </p:txBody>
      </p:sp>
    </p:spTree>
    <p:extLst>
      <p:ext uri="{BB962C8B-B14F-4D97-AF65-F5344CB8AC3E}">
        <p14:creationId xmlns:p14="http://schemas.microsoft.com/office/powerpoint/2010/main" val="31676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05" y="207544"/>
            <a:ext cx="1028655" cy="135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62639"/>
            <a:ext cx="7315200" cy="865573"/>
          </a:xfrm>
        </p:spPr>
        <p:txBody>
          <a:bodyPr>
            <a:normAutofit/>
          </a:bodyPr>
          <a:lstStyle/>
          <a:p>
            <a:r>
              <a:rPr lang="en-US" dirty="0"/>
              <a:t>Processing a Self Bail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85" y="973836"/>
            <a:ext cx="8595360" cy="370332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Authorization for Cash Disbursement (J-50)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Processed similar to a Cash Bail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2438690"/>
            <a:ext cx="6318195" cy="260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2435938"/>
            <a:ext cx="6318195" cy="271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36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18307"/>
            <a:ext cx="7315200" cy="865573"/>
          </a:xfrm>
        </p:spPr>
        <p:txBody>
          <a:bodyPr>
            <a:normAutofit/>
          </a:bodyPr>
          <a:lstStyle/>
          <a:p>
            <a:r>
              <a:rPr lang="en-US" dirty="0"/>
              <a:t>Processing a Self Bail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05" y="834117"/>
            <a:ext cx="3691970" cy="424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6590" y="3487980"/>
            <a:ext cx="777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5766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05" y="2524005"/>
            <a:ext cx="1227200" cy="226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442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Banner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Benitez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Ensign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Flanders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Gru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Maximoff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Mulder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Odinson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Rogers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Stark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38" name="Picture 14" descr="Image result for the simpsons ban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560" y="-2772925"/>
            <a:ext cx="5857875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702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Authorized Personnel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60929"/>
            <a:ext cx="4038600" cy="2901396"/>
          </a:xfrm>
        </p:spPr>
        <p:txBody>
          <a:bodyPr numCol="1">
            <a:normAutofit lnSpcReduction="10000"/>
          </a:bodyPr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en-US" dirty="0"/>
              <a:t>Sworn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dirty="0"/>
              <a:t>Professional Staff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dirty="0"/>
              <a:t>Attorneys/Public Defenders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dirty="0"/>
              <a:t>Bail Agents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dirty="0"/>
              <a:t>Clergy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dirty="0"/>
              <a:t>Parole Agents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dirty="0"/>
              <a:t>X-Ray Technicians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dirty="0"/>
              <a:t>County Employees</a:t>
            </a:r>
          </a:p>
          <a:p>
            <a:pPr algn="l">
              <a:buFont typeface="Courier New" panose="02070309020205020404" pitchFamily="49" charset="0"/>
              <a:buChar char="o"/>
            </a:pPr>
            <a:endParaRPr lang="en-US" dirty="0"/>
          </a:p>
          <a:p>
            <a:pPr algn="l"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1960931"/>
            <a:ext cx="4038600" cy="263369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Programs (must renew access)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NA</a:t>
            </a:r>
          </a:p>
          <a:p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266590" y="3487980"/>
            <a:ext cx="4428445" cy="648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2800" dirty="0"/>
              <a:t>Can you name a few?</a:t>
            </a:r>
          </a:p>
        </p:txBody>
      </p:sp>
    </p:spTree>
    <p:extLst>
      <p:ext uri="{BB962C8B-B14F-4D97-AF65-F5344CB8AC3E}">
        <p14:creationId xmlns:p14="http://schemas.microsoft.com/office/powerpoint/2010/main" val="35016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97405"/>
            <a:ext cx="8246070" cy="610821"/>
          </a:xfrm>
        </p:spPr>
        <p:txBody>
          <a:bodyPr>
            <a:normAutofit fontScale="90000"/>
          </a:bodyPr>
          <a:lstStyle/>
          <a:p>
            <a:r>
              <a:rPr lang="en-US" dirty="0"/>
              <a:t>Professional Visitors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350110"/>
            <a:ext cx="8595360" cy="3327046"/>
          </a:xfrm>
        </p:spPr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en-US" dirty="0"/>
              <a:t>Who are they?</a:t>
            </a: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dirty="0"/>
              <a:t>Individuals that require visits with inmates in order to conduct official business</a:t>
            </a:r>
          </a:p>
          <a:p>
            <a:pPr lvl="2" algn="l">
              <a:buFont typeface="Courier New" panose="02070309020205020404" pitchFamily="49" charset="0"/>
              <a:buChar char="o"/>
            </a:pPr>
            <a:r>
              <a:rPr lang="en-US" dirty="0"/>
              <a:t>Do not need to schedule a visit</a:t>
            </a:r>
          </a:p>
          <a:p>
            <a:pPr lvl="2" algn="l">
              <a:buFont typeface="Courier New" panose="02070309020205020404" pitchFamily="49" charset="0"/>
              <a:buChar char="o"/>
            </a:pPr>
            <a:r>
              <a:rPr lang="en-US" dirty="0"/>
              <a:t>Must adhere to hours of operation</a:t>
            </a:r>
          </a:p>
        </p:txBody>
      </p:sp>
    </p:spTree>
    <p:extLst>
      <p:ext uri="{BB962C8B-B14F-4D97-AF65-F5344CB8AC3E}">
        <p14:creationId xmlns:p14="http://schemas.microsoft.com/office/powerpoint/2010/main" val="35794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J-4 Visitor 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en-US" dirty="0"/>
              <a:t>What is it?</a:t>
            </a: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dirty="0"/>
              <a:t>A log of professional visitors that enter our facilities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dirty="0"/>
              <a:t>How is it maintained?</a:t>
            </a: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dirty="0"/>
              <a:t>Every professional visitor that enters and leaves our facility, or visits </a:t>
            </a:r>
            <a:r>
              <a:rPr lang="en-US"/>
              <a:t>our inmates </a:t>
            </a:r>
            <a:r>
              <a:rPr lang="en-US" dirty="0"/>
              <a:t>must be recorded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dirty="0"/>
              <a:t>To access: </a:t>
            </a:r>
            <a:r>
              <a:rPr lang="en-US" dirty="0">
                <a:hlinkClick r:id="rId2" action="ppaction://hlinkfile"/>
              </a:rPr>
              <a:t>V:\Detention Services Bureau</a:t>
            </a:r>
            <a:endParaRPr lang="en-US" dirty="0"/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dirty="0"/>
              <a:t>Locate Facility &gt; Open Visitors Log</a:t>
            </a:r>
          </a:p>
        </p:txBody>
      </p:sp>
    </p:spTree>
    <p:extLst>
      <p:ext uri="{BB962C8B-B14F-4D97-AF65-F5344CB8AC3E}">
        <p14:creationId xmlns:p14="http://schemas.microsoft.com/office/powerpoint/2010/main" val="32485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128470"/>
            <a:ext cx="7315200" cy="865573"/>
          </a:xfrm>
        </p:spPr>
        <p:txBody>
          <a:bodyPr>
            <a:normAutofit/>
          </a:bodyPr>
          <a:lstStyle/>
          <a:p>
            <a:r>
              <a:rPr lang="en-US" dirty="0"/>
              <a:t>J-4 Visitor Log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5" y="891994"/>
            <a:ext cx="5497380" cy="42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56" y="1808225"/>
            <a:ext cx="6503558" cy="38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0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128470"/>
            <a:ext cx="7315200" cy="865573"/>
          </a:xfrm>
        </p:spPr>
        <p:txBody>
          <a:bodyPr>
            <a:normAutofit/>
          </a:bodyPr>
          <a:lstStyle/>
          <a:p>
            <a:r>
              <a:rPr lang="en-US" dirty="0"/>
              <a:t>Scheduling Professional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044700"/>
            <a:ext cx="7315200" cy="265464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To access: IMS &gt; Admin &gt; Visitation &gt; Professional Visitations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10" y="1960930"/>
            <a:ext cx="61436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005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610821"/>
          </a:xfrm>
        </p:spPr>
        <p:txBody>
          <a:bodyPr>
            <a:normAutofit fontScale="90000"/>
          </a:bodyPr>
          <a:lstStyle/>
          <a:p>
            <a:r>
              <a:rPr lang="en-US" dirty="0"/>
              <a:t>Scheduling Professional Visits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855" y="1960930"/>
            <a:ext cx="7315200" cy="143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65" y="1044700"/>
            <a:ext cx="7006180" cy="366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25" y="1644892"/>
            <a:ext cx="66865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05" y="1059787"/>
            <a:ext cx="5776774" cy="368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13" y="2266340"/>
            <a:ext cx="1047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26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Bail 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en-US" dirty="0"/>
              <a:t>Who can bail an incarcerated individual out?</a:t>
            </a: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dirty="0"/>
              <a:t>Bail Bondsman</a:t>
            </a: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dirty="0"/>
              <a:t>Family member/Friend</a:t>
            </a: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dirty="0"/>
              <a:t>Him/Herself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dirty="0"/>
              <a:t>What are some rules regarding Bail Outs?</a:t>
            </a: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dirty="0"/>
              <a:t>Bail cannot be processed the same day of court</a:t>
            </a: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dirty="0"/>
              <a:t>DIA’s cannot refer bail agencies</a:t>
            </a:r>
          </a:p>
          <a:p>
            <a:pPr lvl="2" algn="l">
              <a:buFont typeface="Courier New" panose="02070309020205020404" pitchFamily="49" charset="0"/>
              <a:buChar char="o"/>
            </a:pPr>
            <a:r>
              <a:rPr lang="en-US" dirty="0"/>
              <a:t>A list of bail agencies can be found throughout every facility</a:t>
            </a: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dirty="0"/>
              <a:t>Bail Agents can only remove funds from an incarcerated individual’s account for bail purposes </a:t>
            </a:r>
          </a:p>
          <a:p>
            <a:pPr lvl="1" algn="l">
              <a:buFont typeface="Courier New" panose="02070309020205020404" pitchFamily="49" charset="0"/>
              <a:buChar char="o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4" descr="Image result for wreck it ralph feli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7" b="98624" l="5368" r="97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50678"/>
            <a:ext cx="2296273" cy="389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Professional Visitor Pass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820" y="2113635"/>
            <a:ext cx="2912146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5" y="2113635"/>
            <a:ext cx="3238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885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Sealed Court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Any court order received at any detention facility, with a notation that it be “sealed” and remain “confidential” is directed to the on-duty watch commander.  </a:t>
            </a:r>
          </a:p>
        </p:txBody>
      </p:sp>
    </p:spTree>
    <p:extLst>
      <p:ext uri="{BB962C8B-B14F-4D97-AF65-F5344CB8AC3E}">
        <p14:creationId xmlns:p14="http://schemas.microsoft.com/office/powerpoint/2010/main" val="173432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Thomas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Diaz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Mendez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Saenz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Arrests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Field Arrest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Municipal Court Warrant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Superior Court Warrant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Drug Court Warrant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Out of County Warrant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Out of State Warrant</a:t>
            </a:r>
          </a:p>
          <a:p>
            <a:endParaRPr lang="en-US" dirty="0"/>
          </a:p>
        </p:txBody>
      </p:sp>
      <p:pic>
        <p:nvPicPr>
          <p:cNvPr id="3074" name="Picture 2" descr="Image result for wreck it ralph funge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205" y="2266340"/>
            <a:ext cx="4189214" cy="205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90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2113635"/>
            <a:ext cx="1985165" cy="1068935"/>
          </a:xfrm>
        </p:spPr>
        <p:txBody>
          <a:bodyPr>
            <a:normAutofit/>
          </a:bodyPr>
          <a:lstStyle/>
          <a:p>
            <a:r>
              <a:rPr lang="en-US" sz="28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Bail-Out Scheduling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74168981"/>
              </p:ext>
            </p:extLst>
          </p:nvPr>
        </p:nvGraphicFramePr>
        <p:xfrm>
          <a:off x="2586835" y="891995"/>
          <a:ext cx="6413610" cy="4123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932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1275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1275.1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Bail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en-US" dirty="0"/>
              <a:t>Bail Increase/Reduction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dirty="0"/>
              <a:t>Form J-107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dirty="0"/>
              <a:t>.88 </a:t>
            </a:r>
            <a:r>
              <a:rPr lang="en-US" i="1" dirty="0" err="1"/>
              <a:t>gotta</a:t>
            </a:r>
            <a:r>
              <a:rPr lang="en-US" i="1" dirty="0"/>
              <a:t> wait </a:t>
            </a:r>
            <a:r>
              <a:rPr lang="en-US" dirty="0"/>
              <a:t>(pending)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dirty="0"/>
              <a:t>.44 </a:t>
            </a:r>
            <a:r>
              <a:rPr lang="en-US" i="1" dirty="0"/>
              <a:t>out the door </a:t>
            </a:r>
            <a:r>
              <a:rPr lang="en-US" dirty="0"/>
              <a:t>(approved)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en-US" dirty="0"/>
              <a:t>Approval from the court</a:t>
            </a: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dirty="0"/>
              <a:t>Not feloniously obtained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dirty="0"/>
              <a:t>Bail Flag: </a:t>
            </a:r>
            <a:r>
              <a:rPr lang="en-US" i="1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08434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hlinkClick r:id="rId2"/>
              </a:rPr>
              <a:t>Professional Bail Bond</a:t>
            </a:r>
            <a:endParaRPr lang="en-US" u="sn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Cash Bail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Bond Types</a:t>
            </a:r>
          </a:p>
        </p:txBody>
      </p:sp>
      <p:pic>
        <p:nvPicPr>
          <p:cNvPr id="1026" name="Picture 2" descr="Image result for archer cartoon characte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00" y="2571750"/>
            <a:ext cx="2443280" cy="24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ry shut up and take my mone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10" y="2526260"/>
            <a:ext cx="3631724" cy="24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Professional Bail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500" dirty="0"/>
              <a:t>Completed by a Bail Bondsman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500" dirty="0"/>
              <a:t>Used to pay a percentage of the bail amount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/>
              <a:t>No refunds on bail fees</a:t>
            </a:r>
          </a:p>
          <a:p>
            <a:endParaRPr lang="en-US" dirty="0"/>
          </a:p>
        </p:txBody>
      </p:sp>
      <p:sp>
        <p:nvSpPr>
          <p:cNvPr id="4" name="AutoShape 2" descr="Image result for bender eating mone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982663"/>
            <a:ext cx="16668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J-46 Request for visit/transacting Bail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 J-46 Request for Visit/Transacting Bail must be filled-out for every transaction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91168-131F-4A05-84AB-4CF1462DC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2783924"/>
            <a:ext cx="4415142" cy="2205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9638E-55A5-4618-A687-2FF2147D2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59" y="2814281"/>
            <a:ext cx="4248725" cy="21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7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E4A89D26E4B4CA84F9AEF06FF393F" ma:contentTypeVersion="5" ma:contentTypeDescription="Create a new document." ma:contentTypeScope="" ma:versionID="96e0a2d12ad10300ee45be1172f648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d85b2059cf1fe55fbdfd536c4cd93b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DCD52E-7B8E-4C8F-8CA7-627BF23E519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7C12396-E93A-4881-87D4-95FE8CB9E9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09DE1D-CF8F-4C8A-804C-710590625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0</TotalTime>
  <Words>637</Words>
  <Application>Microsoft Office PowerPoint</Application>
  <PresentationFormat>On-screen Show (16:9)</PresentationFormat>
  <Paragraphs>158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Courier New</vt:lpstr>
      <vt:lpstr>Wingdings</vt:lpstr>
      <vt:lpstr>Perspective</vt:lpstr>
      <vt:lpstr>PowerPoint Presentation</vt:lpstr>
      <vt:lpstr>Resources</vt:lpstr>
      <vt:lpstr>Bail Outs</vt:lpstr>
      <vt:lpstr>Types of Arrests</vt:lpstr>
      <vt:lpstr>Bail-Out Scheduling</vt:lpstr>
      <vt:lpstr>Bail</vt:lpstr>
      <vt:lpstr>Bond Types</vt:lpstr>
      <vt:lpstr>Professional Bail Bond</vt:lpstr>
      <vt:lpstr>J-46 Request for visit/transacting Bail</vt:lpstr>
      <vt:lpstr>Bail Agent Cards</vt:lpstr>
      <vt:lpstr>Bond  Paperwork</vt:lpstr>
      <vt:lpstr>Power of Attorney</vt:lpstr>
      <vt:lpstr>Court Date Change</vt:lpstr>
      <vt:lpstr>Processing a Bail Bond</vt:lpstr>
      <vt:lpstr>Processing a Bail Bond</vt:lpstr>
      <vt:lpstr>Processing a  Bail Bond</vt:lpstr>
      <vt:lpstr>Cash Bail</vt:lpstr>
      <vt:lpstr>Acceptable forms of Payment</vt:lpstr>
      <vt:lpstr>Processing a Cash Bail</vt:lpstr>
      <vt:lpstr>Processing a Cash Bail</vt:lpstr>
      <vt:lpstr>Processing a Self Bail</vt:lpstr>
      <vt:lpstr>Processing a Self Bail</vt:lpstr>
      <vt:lpstr>Exercises</vt:lpstr>
      <vt:lpstr>Authorized Personnel</vt:lpstr>
      <vt:lpstr>Professional Visitors </vt:lpstr>
      <vt:lpstr>J-4 Visitor Log</vt:lpstr>
      <vt:lpstr>J-4 Visitor Log</vt:lpstr>
      <vt:lpstr>Scheduling Professional Visits</vt:lpstr>
      <vt:lpstr>Scheduling Professional Visits</vt:lpstr>
      <vt:lpstr>Professional Visitor Pass</vt:lpstr>
      <vt:lpstr>Sealed Court Orders</vt:lpstr>
      <vt:lpstr>Exercises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2017-07-24T02:32:04Z</dcterms:created>
  <dcterms:modified xsi:type="dcterms:W3CDTF">2022-04-18T19:07:52Z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0x010100728E4A89D26E4B4CA84F9AEF06FF393F</vt:lpwstr>
  </property>
</Properties>
</file>