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9" r:id="rId5"/>
    <p:sldId id="265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71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97E8-6CDE-45C5-9CA7-944104486FA6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87AA9A-1ACC-4151-994B-B906173FF31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97E8-6CDE-45C5-9CA7-944104486FA6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AA9A-1ACC-4151-994B-B906173FF3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97E8-6CDE-45C5-9CA7-944104486FA6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AA9A-1ACC-4151-994B-B906173FF3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F1E97E8-6CDE-45C5-9CA7-944104486FA6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787AA9A-1ACC-4151-994B-B906173FF318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97E8-6CDE-45C5-9CA7-944104486FA6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AA9A-1ACC-4151-994B-B906173FF31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97E8-6CDE-45C5-9CA7-944104486FA6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AA9A-1ACC-4151-994B-B906173FF31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AA9A-1ACC-4151-994B-B906173FF31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97E8-6CDE-45C5-9CA7-944104486FA6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97E8-6CDE-45C5-9CA7-944104486FA6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AA9A-1ACC-4151-994B-B906173FF31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97E8-6CDE-45C5-9CA7-944104486FA6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AA9A-1ACC-4151-994B-B906173FF3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F1E97E8-6CDE-45C5-9CA7-944104486FA6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AA9A-1ACC-4151-994B-B906173FF31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97E8-6CDE-45C5-9CA7-944104486FA6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87AA9A-1ACC-4151-994B-B906173FF31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F1E97E8-6CDE-45C5-9CA7-944104486FA6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787AA9A-1ACC-4151-994B-B906173FF31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hyperlink" Target="http://www.google.com/url?sa=i&amp;rct=j&amp;q=&amp;esrc=s&amp;source=images&amp;cd=&amp;cad=rja&amp;uact=8&amp;ved=0ahUKEwjS_uezkvHYAhUI9mMKHcsNAuwQjRwIBw&amp;url=http://southpark.wikia.com/wiki/Kenny_McCormick&amp;psig=AOvVaw3wLZhMNw_h5-YLID6I03Ix&amp;ust=1516901985499494" TargetMode="External"/><Relationship Id="rId26" Type="http://schemas.openxmlformats.org/officeDocument/2006/relationships/image" Target="../media/image12.png"/><Relationship Id="rId39" Type="http://schemas.openxmlformats.org/officeDocument/2006/relationships/image" Target="../media/image17.png"/><Relationship Id="rId21" Type="http://schemas.openxmlformats.org/officeDocument/2006/relationships/image" Target="../media/image10.png"/><Relationship Id="rId34" Type="http://schemas.openxmlformats.org/officeDocument/2006/relationships/image" Target="../media/image15.png"/><Relationship Id="rId42" Type="http://schemas.openxmlformats.org/officeDocument/2006/relationships/hyperlink" Target="https://www.google.com/url?sa=i&amp;rct=j&amp;q=&amp;esrc=s&amp;source=images&amp;cd=&amp;cad=rja&amp;uact=8&amp;ved=0ahUKEwirmeSFn_HYAhUW22MKHQHYC44QjRwIBw&amp;url=https://en.wikipedia.org/wiki/Justin_Bieber&amp;psig=AOvVaw3vuUwbwr7TkMaKor0ViQTn&amp;ust=1516905373272299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6" Type="http://schemas.openxmlformats.org/officeDocument/2006/relationships/image" Target="../media/image8.png"/><Relationship Id="rId29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/url?sa=i&amp;rct=j&amp;q=&amp;esrc=s&amp;source=images&amp;cd=&amp;cad=rja&amp;uact=8&amp;ved=0ahUKEwjfvbKZj_HYAhUN1WMKHawSB7IQjRwIBw&amp;url=http://megamind.yolasite.com/&amp;psig=AOvVaw1Ifqnf6nXtCRvfjnbKmZeb&amp;ust=1516901116244894" TargetMode="External"/><Relationship Id="rId11" Type="http://schemas.microsoft.com/office/2007/relationships/hdphoto" Target="../media/hdphoto3.wdp"/><Relationship Id="rId24" Type="http://schemas.microsoft.com/office/2007/relationships/hdphoto" Target="../media/hdphoto6.wdp"/><Relationship Id="rId32" Type="http://schemas.microsoft.com/office/2007/relationships/hdphoto" Target="../media/hdphoto8.wdp"/><Relationship Id="rId37" Type="http://schemas.microsoft.com/office/2007/relationships/hdphoto" Target="../media/hdphoto10.wdp"/><Relationship Id="rId40" Type="http://schemas.microsoft.com/office/2007/relationships/hdphoto" Target="../media/hdphoto11.wdp"/><Relationship Id="rId45" Type="http://schemas.openxmlformats.org/officeDocument/2006/relationships/image" Target="../media/image19.png"/><Relationship Id="rId5" Type="http://schemas.microsoft.com/office/2007/relationships/hdphoto" Target="../media/hdphoto1.wdp"/><Relationship Id="rId15" Type="http://schemas.openxmlformats.org/officeDocument/2006/relationships/hyperlink" Target="https://www.google.com/url?sa=i&amp;rct=j&amp;q=&amp;esrc=s&amp;source=images&amp;cd=&amp;cad=rja&amp;uact=8&amp;ved=0ahUKEwj--4DZkfHYAhUGymMKHbzPCL0QjRwIBw&amp;url=https://www.flickr.com/photos/warriorpoet/16888138450&amp;psig=AOvVaw3HU83VFHWFjx3qOChp4gry&amp;ust=1516901780973245" TargetMode="External"/><Relationship Id="rId23" Type="http://schemas.openxmlformats.org/officeDocument/2006/relationships/image" Target="../media/image11.png"/><Relationship Id="rId28" Type="http://schemas.openxmlformats.org/officeDocument/2006/relationships/hyperlink" Target="http://www.google.com/url?sa=i&amp;rct=j&amp;q=&amp;esrc=s&amp;source=images&amp;cd=&amp;cad=rja&amp;uact=8&amp;ved=0ahUKEwjo-JX1lvHYAhVIw2MKHXbOCUQQjRwIBw&amp;url=http://yahoo201027.weebly.com/fandom-updates--reviews/bobs-burgers-season-6-episode-1-review-straight-outta-mustache-how-bob-and-linda-met-via-storytelling&amp;psig=AOvVaw1SYNLii6crIYoR7_gI4aBx&amp;ust=1516903197253996" TargetMode="External"/><Relationship Id="rId36" Type="http://schemas.openxmlformats.org/officeDocument/2006/relationships/image" Target="../media/image16.png"/><Relationship Id="rId10" Type="http://schemas.openxmlformats.org/officeDocument/2006/relationships/image" Target="../media/image6.png"/><Relationship Id="rId19" Type="http://schemas.openxmlformats.org/officeDocument/2006/relationships/image" Target="../media/image9.png"/><Relationship Id="rId31" Type="http://schemas.openxmlformats.org/officeDocument/2006/relationships/image" Target="../media/image14.png"/><Relationship Id="rId44" Type="http://schemas.microsoft.com/office/2007/relationships/hdphoto" Target="../media/hdphoto12.wdp"/><Relationship Id="rId4" Type="http://schemas.openxmlformats.org/officeDocument/2006/relationships/image" Target="../media/image4.png"/><Relationship Id="rId9" Type="http://schemas.openxmlformats.org/officeDocument/2006/relationships/hyperlink" Target="http://www.google.com/url?sa=i&amp;rct=j&amp;q=&amp;esrc=s&amp;source=images&amp;cd=&amp;cad=rja&amp;uact=8&amp;ved=0ahUKEwjZhpr6j_HYAhVN8mMKHTePDmsQjRwIBw&amp;url=http://www.shopdcentertainment.com/product/suicide%2Bsquad%2Bharley%2Bquinn%2Bprisoner%2Bversion%2Bsixth%2Bscale%2Bfigure%2Bby%2Bhot%2Btoys%2Bsuissfig01.do?sortby%3DourPicks&amp;psig=AOvVaw0c6xbYuLSxIwtoI0C9zY7p&amp;ust=1516901296268818" TargetMode="External"/><Relationship Id="rId14" Type="http://schemas.microsoft.com/office/2007/relationships/hdphoto" Target="../media/hdphoto4.wdp"/><Relationship Id="rId22" Type="http://schemas.openxmlformats.org/officeDocument/2006/relationships/hyperlink" Target="https://www.google.com/url?sa=i&amp;rct=j&amp;q=&amp;esrc=s&amp;source=images&amp;cd=&amp;cad=rja&amp;uact=8&amp;ved=0ahUKEwi2qKrzkvHYAhVF42MKHdZ8BzUQjRwIBw&amp;url=https://www.aliexpress.com/item/Despicable-Me-3-Minions-in-Jail-Cosplay-Outfit-Prison-Uniform-Gloves-Goggles-Full-Set-Halloween-Fancy/32823576771.html&amp;psig=AOvVaw3-YyM_tybF-kRVM2dFInu8&amp;ust=1516902108680167" TargetMode="External"/><Relationship Id="rId27" Type="http://schemas.microsoft.com/office/2007/relationships/hdphoto" Target="../media/hdphoto7.wdp"/><Relationship Id="rId30" Type="http://schemas.openxmlformats.org/officeDocument/2006/relationships/hyperlink" Target="https://www.google.com/url?sa=i&amp;rct=j&amp;q=&amp;esrc=s&amp;source=images&amp;cd=&amp;cad=rja&amp;uact=8&amp;ved=0ahUKEwjMqI6EnPHYAhVU62MKHfyuCvkQjRwIBw&amp;url=https://www.halloweencostumes.com/boys-orange-prisoner-costume.html&amp;psig=AOvVaw2L1uq2VSXJP7mZtRSRG2TM&amp;ust=1516904293248712" TargetMode="External"/><Relationship Id="rId35" Type="http://schemas.microsoft.com/office/2007/relationships/hdphoto" Target="../media/hdphoto9.wdp"/><Relationship Id="rId43" Type="http://schemas.openxmlformats.org/officeDocument/2006/relationships/image" Target="../media/image18.png"/><Relationship Id="rId8" Type="http://schemas.microsoft.com/office/2007/relationships/hdphoto" Target="../media/hdphoto2.wdp"/><Relationship Id="rId3" Type="http://schemas.openxmlformats.org/officeDocument/2006/relationships/hyperlink" Target="https://www.google.com/url?sa=i&amp;rct=j&amp;q=&amp;esrc=s&amp;source=images&amp;cd=&amp;cad=rja&amp;uact=8&amp;ved=0ahUKEwjXvbaojvHYAhVM3GMKHXX4BJYQjRwIBw&amp;url=https://www.rtvgames.com/archive/index.php/t-113386-p-17.html&amp;psig=AOvVaw0dylT8Zj0IMiRj1ToA1siV&amp;ust=1516900811709028" TargetMode="External"/><Relationship Id="rId12" Type="http://schemas.openxmlformats.org/officeDocument/2006/relationships/hyperlink" Target="https://www.google.com/url?sa=i&amp;rct=j&amp;q=&amp;esrc=s&amp;source=images&amp;cd=&amp;cad=rja&amp;uact=8&amp;ved=0ahUKEwiFue70kPHYAhUB5GMKHdJNB9UQjRwIBw&amp;url=https://www.pinterest.com/pin/499407046159063963/&amp;psig=AOvVaw2PMazScLt79zYduAPMXq2B&amp;ust=1516901525642509" TargetMode="External"/><Relationship Id="rId17" Type="http://schemas.microsoft.com/office/2007/relationships/hdphoto" Target="../media/hdphoto5.wdp"/><Relationship Id="rId25" Type="http://schemas.openxmlformats.org/officeDocument/2006/relationships/hyperlink" Target="https://www.google.com/url?sa=i&amp;rct=j&amp;q=&amp;esrc=s&amp;source=images&amp;cd=&amp;cad=rja&amp;uact=8&amp;ved=0ahUKEwippdvnlPHYAhUV3mMKHXjbDTEQjRwIBw&amp;url=https://drawception.com/game/EOjHLcOS15/why-is-hello-kitty-in-prison/&amp;psig=AOvVaw2ailXCSsOA6ZWad2d9v3cb&amp;ust=1516902612768658" TargetMode="External"/><Relationship Id="rId33" Type="http://schemas.openxmlformats.org/officeDocument/2006/relationships/hyperlink" Target="http://www.google.com/url?sa=i&amp;rct=j&amp;q=&amp;esrc=s&amp;source=images&amp;cd=&amp;cad=rja&amp;uact=8&amp;ved=0ahUKEwi9mK_XnPHYAhUQ1WMKHQc2B6gQjRwIBw&amp;url=http://www.espn.com/espn/feature/story/_/id/17703210/new-england-patriots-coach-bill-belichick-greatest-enigma-sports&amp;psig=AOvVaw262tsTD5ywew5rJlijdWCa&amp;ust=1516904729634050" TargetMode="External"/><Relationship Id="rId38" Type="http://schemas.openxmlformats.org/officeDocument/2006/relationships/hyperlink" Target="https://www.google.com/url?sa=i&amp;rct=j&amp;q=&amp;esrc=s&amp;source=images&amp;cd=&amp;cad=rja&amp;uact=8&amp;ved=0ahUKEwiG5O3qnfHYAhVP7mMKHWODDw8QjRwIBw&amp;url=https://www.hbo.com/the-sopranos/cast-and-crew/tony-soprano&amp;psig=AOvVaw2XjzANMQjeIJzBgvzPHEJ0&amp;ust=1516905052574863" TargetMode="External"/><Relationship Id="rId46" Type="http://schemas.microsoft.com/office/2007/relationships/hdphoto" Target="../media/hdphoto13.wdp"/><Relationship Id="rId20" Type="http://schemas.openxmlformats.org/officeDocument/2006/relationships/hyperlink" Target="http://www.google.com/url?sa=i&amp;rct=j&amp;q=&amp;esrc=s&amp;source=images&amp;cd=&amp;cad=rja&amp;uact=8&amp;ved=0ahUKEwiwx9XOkvHYAhVQHGMKHQPLB-gQjRwIBw&amp;url=http://southpark.wikia.com/wiki/Charlie_Manson&amp;psig=AOvVaw3wLZhMNw_h5-YLID6I03Ix&amp;ust=1516901985499494" TargetMode="External"/><Relationship Id="rId41" Type="http://schemas.openxmlformats.org/officeDocument/2006/relationships/hyperlink" Target="https://www.google.com/url?sa=i&amp;rct=j&amp;q=&amp;esrc=s&amp;source=images&amp;cd=&amp;cad=rja&amp;uact=8&amp;ved=0ahUKEwil1Mq0nvHYAhUF1GMKHbvVDt4QjRwIBw&amp;url=https://www.tigerdroppings.com/rant/politics/ice-targets-about-100-7-eleven-stores-nationwide/74767230/&amp;psig=AOvVaw15sVsnYkBt0DwmceIIgnMw&amp;ust=1516905201422167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m/url?sa=i&amp;rct=j&amp;q=&amp;esrc=s&amp;source=images&amp;cd=&amp;cad=rja&amp;uact=8&amp;ved=0ahUKEwjJwNT3p__RAhWGRyYKHRvXCz4QjRwIBw&amp;url=http://www.klaaskids.org/blog/?cat%3D328%26paged%3D2&amp;bvm=bv.146496531,d.eWE&amp;psig=AFQjCNEPNfTnqIwFyVGJskRKtN7Wh2Nn8Q&amp;ust=148660175312033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796" y="2931659"/>
            <a:ext cx="4070981" cy="3928440"/>
          </a:xfrm>
          <a:prstGeom prst="rect">
            <a:avLst/>
          </a:prstGeom>
        </p:spPr>
      </p:pic>
      <p:pic>
        <p:nvPicPr>
          <p:cNvPr id="1026" name="Picture 2" descr="Image result for jail bus transfer giphy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24" b="89796" l="7872" r="97085">
                        <a14:foregroundMark x1="29738" y1="58503" x2="29738" y2="58503"/>
                        <a14:foregroundMark x1="31778" y1="59864" x2="31778" y2="59864"/>
                        <a14:foregroundMark x1="49563" y1="59864" x2="49563" y2="59864"/>
                        <a14:foregroundMark x1="94169" y1="49660" x2="94169" y2="49660"/>
                        <a14:foregroundMark x1="94169" y1="54422" x2="94169" y2="54422"/>
                        <a14:foregroundMark x1="93878" y1="53061" x2="93878" y2="53061"/>
                        <a14:foregroundMark x1="93586" y1="47619" x2="93586" y2="47619"/>
                        <a14:foregroundMark x1="93586" y1="43537" x2="93586" y2="43537"/>
                        <a14:foregroundMark x1="93586" y1="43537" x2="93586" y2="43537"/>
                        <a14:foregroundMark x1="76676" y1="59184" x2="76676" y2="59184"/>
                        <a14:foregroundMark x1="94169" y1="34694" x2="94169" y2="346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624" y="5012797"/>
            <a:ext cx="4868346" cy="208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Day 5</a:t>
            </a:r>
          </a:p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Phase III</a:t>
            </a:r>
          </a:p>
        </p:txBody>
      </p:sp>
      <p:pic>
        <p:nvPicPr>
          <p:cNvPr id="1028" name="Picture 4" descr="Image result for megamind prisoner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2222" l="62167" r="82000">
                        <a14:foregroundMark x1="70833" y1="18444" x2="70833" y2="18444"/>
                        <a14:foregroundMark x1="67833" y1="20222" x2="67833" y2="20222"/>
                        <a14:foregroundMark x1="72667" y1="26222" x2="72667" y2="26222"/>
                        <a14:foregroundMark x1="72333" y1="32222" x2="72333" y2="32222"/>
                        <a14:foregroundMark x1="70500" y1="30667" x2="70500" y2="30667"/>
                        <a14:foregroundMark x1="69833" y1="28222" x2="69833" y2="28222"/>
                        <a14:foregroundMark x1="69000" y1="26889" x2="69000" y2="26889"/>
                        <a14:foregroundMark x1="72667" y1="22222" x2="72667" y2="22222"/>
                        <a14:foregroundMark x1="74667" y1="30222" x2="74667" y2="30222"/>
                        <a14:foregroundMark x1="72000" y1="36222" x2="70833" y2="36222"/>
                        <a14:foregroundMark x1="69833" y1="34222" x2="69833" y2="34222"/>
                        <a14:foregroundMark x1="69333" y1="31333" x2="69333" y2="31333"/>
                        <a14:foregroundMark x1="69333" y1="28667" x2="69333" y2="28667"/>
                        <a14:foregroundMark x1="72333" y1="30667" x2="72333" y2="30667"/>
                        <a14:foregroundMark x1="72667" y1="31333" x2="72667" y2="31333"/>
                        <a14:foregroundMark x1="73833" y1="33333" x2="73833" y2="33333"/>
                        <a14:foregroundMark x1="73500" y1="35778" x2="73500" y2="35778"/>
                        <a14:backgroundMark x1="65667" y1="80000" x2="65667" y2="80000"/>
                        <a14:backgroundMark x1="66833" y1="82889" x2="65667" y2="82889"/>
                        <a14:backgroundMark x1="79167" y1="80444" x2="79167" y2="80444"/>
                        <a14:backgroundMark x1="72667" y1="82889" x2="72667" y2="8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437" r="16121" b="22551"/>
          <a:stretch/>
        </p:blipFill>
        <p:spPr bwMode="auto">
          <a:xfrm>
            <a:off x="4357962" y="5529596"/>
            <a:ext cx="532851" cy="132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harley quinn prisoner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9931" l="26563" r="72917">
                        <a14:foregroundMark x1="31337" y1="49219" x2="31337" y2="49219"/>
                        <a14:foregroundMark x1="69792" y1="49566" x2="69792" y2="49566"/>
                        <a14:foregroundMark x1="69444" y1="52691" x2="69444" y2="52691"/>
                        <a14:backgroundMark x1="60503" y1="32118" x2="60503" y2="32118"/>
                        <a14:backgroundMark x1="61198" y1="33767" x2="61198" y2="337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8" r="27789"/>
          <a:stretch/>
        </p:blipFill>
        <p:spPr bwMode="auto">
          <a:xfrm>
            <a:off x="3771694" y="5711072"/>
            <a:ext cx="612805" cy="134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walter white orange jumpsuit">
            <a:hlinkClick r:id="rId12"/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33475" r="656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10" r="33779" b="12609"/>
          <a:stretch/>
        </p:blipFill>
        <p:spPr bwMode="auto">
          <a:xfrm>
            <a:off x="3141180" y="5645585"/>
            <a:ext cx="615005" cy="123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joker prison">
            <a:hlinkClick r:id="rId15"/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8182" b="82182" l="44809" r="94536">
                        <a14:foregroundMark x1="51366" y1="24000" x2="51366" y2="24000"/>
                        <a14:foregroundMark x1="55191" y1="24727" x2="55191" y2="24727"/>
                        <a14:foregroundMark x1="55191" y1="23273" x2="55191" y2="23273"/>
                        <a14:foregroundMark x1="59563" y1="38545" x2="59563" y2="38545"/>
                        <a14:foregroundMark x1="50820" y1="20727" x2="50820" y2="20727"/>
                        <a14:foregroundMark x1="53005" y1="29455" x2="53005" y2="29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05" t="12787" r="5212" b="10284"/>
          <a:stretch/>
        </p:blipFill>
        <p:spPr bwMode="auto">
          <a:xfrm>
            <a:off x="2521261" y="5711072"/>
            <a:ext cx="606667" cy="138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orange prison jumpsuit southpark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461" y="6122146"/>
            <a:ext cx="545036" cy="73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orange prison jumpsuit southpark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878" y="5729442"/>
            <a:ext cx="499326" cy="113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orange prison jumpsuit minion">
            <a:hlinkClick r:id="rId22"/>
          </p:cNvPr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43125" b="96250" l="5625" r="48438">
                        <a14:foregroundMark x1="25469" y1="58594" x2="25469" y2="58594"/>
                        <a14:foregroundMark x1="28906" y1="61406" x2="28906" y2="61406"/>
                        <a14:foregroundMark x1="28906" y1="80000" x2="28906" y2="80000"/>
                        <a14:foregroundMark x1="32031" y1="77188" x2="32031" y2="77188"/>
                        <a14:foregroundMark x1="28594" y1="78906" x2="28594" y2="78906"/>
                        <a14:foregroundMark x1="26875" y1="78906" x2="26875" y2="78906"/>
                        <a14:foregroundMark x1="25156" y1="78281" x2="25156" y2="78281"/>
                        <a14:foregroundMark x1="21406" y1="77500" x2="21406" y2="77500"/>
                        <a14:foregroundMark x1="30625" y1="82344" x2="30625" y2="82344"/>
                        <a14:foregroundMark x1="30312" y1="81719" x2="30312" y2="81719"/>
                        <a14:foregroundMark x1="32344" y1="61094" x2="32344" y2="61094"/>
                        <a14:foregroundMark x1="32344" y1="59375" x2="32344" y2="59375"/>
                        <a14:foregroundMark x1="33281" y1="57656" x2="33281" y2="57656"/>
                        <a14:backgroundMark x1="42969" y1="79219" x2="42969" y2="79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3" t="41750" r="49067" b="-1284"/>
          <a:stretch/>
        </p:blipFill>
        <p:spPr bwMode="auto">
          <a:xfrm>
            <a:off x="828024" y="6190712"/>
            <a:ext cx="619776" cy="73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8" descr="Image result for hello kitty in prison">
            <a:hlinkClick r:id="rId25"/>
          </p:cNvPr>
          <p:cNvSpPr>
            <a:spLocks noChangeAspect="1" noChangeArrowheads="1"/>
          </p:cNvSpPr>
          <p:nvPr/>
        </p:nvSpPr>
        <p:spPr bwMode="auto">
          <a:xfrm>
            <a:off x="71438" y="-1143000"/>
            <a:ext cx="285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0" descr="Image result for hello kitty in prison">
            <a:hlinkClick r:id="rId25"/>
          </p:cNvPr>
          <p:cNvSpPr>
            <a:spLocks noChangeAspect="1" noChangeArrowheads="1"/>
          </p:cNvSpPr>
          <p:nvPr/>
        </p:nvSpPr>
        <p:spPr bwMode="auto">
          <a:xfrm>
            <a:off x="223838" y="-990600"/>
            <a:ext cx="285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22" descr="Image result for hello kitty in prison">
            <a:hlinkClick r:id="rId25"/>
          </p:cNvPr>
          <p:cNvSpPr>
            <a:spLocks noChangeAspect="1" noChangeArrowheads="1"/>
          </p:cNvSpPr>
          <p:nvPr/>
        </p:nvSpPr>
        <p:spPr bwMode="auto">
          <a:xfrm>
            <a:off x="376238" y="-838200"/>
            <a:ext cx="285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4" descr="Image result for hello kitty in prison">
            <a:hlinkClick r:id="rId25"/>
          </p:cNvPr>
          <p:cNvSpPr>
            <a:spLocks noChangeAspect="1" noChangeArrowheads="1"/>
          </p:cNvSpPr>
          <p:nvPr/>
        </p:nvSpPr>
        <p:spPr bwMode="auto">
          <a:xfrm>
            <a:off x="528638" y="-685800"/>
            <a:ext cx="285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6" descr="Image result for hello kitty in prison">
            <a:hlinkClick r:id="rId25"/>
          </p:cNvPr>
          <p:cNvSpPr>
            <a:spLocks noChangeAspect="1" noChangeArrowheads="1"/>
          </p:cNvSpPr>
          <p:nvPr/>
        </p:nvSpPr>
        <p:spPr bwMode="auto">
          <a:xfrm>
            <a:off x="681038" y="-533400"/>
            <a:ext cx="285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51" name="Picture 27"/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4425" b="99558" l="1465" r="985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01" t="22856" r="6013" b="12383"/>
          <a:stretch/>
        </p:blipFill>
        <p:spPr bwMode="auto">
          <a:xfrm>
            <a:off x="5023954" y="5727495"/>
            <a:ext cx="609600" cy="31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29" descr="Image result for bob's burgers linda in jail">
            <a:hlinkClick r:id="rId28"/>
          </p:cNvPr>
          <p:cNvSpPr>
            <a:spLocks noChangeAspect="1" noChangeArrowheads="1"/>
          </p:cNvSpPr>
          <p:nvPr/>
        </p:nvSpPr>
        <p:spPr bwMode="auto">
          <a:xfrm>
            <a:off x="71438" y="-1227138"/>
            <a:ext cx="455295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54" name="Picture 30"/>
          <p:cNvPicPr>
            <a:picLocks noChangeAspect="1" noChangeArrowheads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6" t="7202" r="22862" b="47545"/>
          <a:stretch/>
        </p:blipFill>
        <p:spPr bwMode="auto">
          <a:xfrm>
            <a:off x="7831601" y="5711072"/>
            <a:ext cx="411686" cy="32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6" name="Picture 32" descr="Image result for in jail clothes">
            <a:hlinkClick r:id="rId30"/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280" b="97000" l="10000" r="90000">
                        <a14:foregroundMark x1="20629" y1="92040" x2="20629" y2="92040"/>
                        <a14:backgroundMark x1="33200" y1="54280" x2="33200" y2="54280"/>
                        <a14:backgroundMark x1="65486" y1="48960" x2="65486" y2="48960"/>
                        <a14:backgroundMark x1="64457" y1="45440" x2="64457" y2="45440"/>
                        <a14:backgroundMark x1="29200" y1="92400" x2="29200" y2="92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39" y="5341344"/>
            <a:ext cx="1111930" cy="158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Image result for bill belichick">
            <a:hlinkClick r:id="rId33"/>
          </p:cNvPr>
          <p:cNvPicPr>
            <a:picLocks noChangeAspect="1" noChangeArrowheads="1"/>
          </p:cNvPicPr>
          <p:nvPr/>
        </p:nvPicPr>
        <p:blipFill rotWithShape="1"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1000" b="49667" l="39313" r="64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75" r="33891" b="50000"/>
          <a:stretch/>
        </p:blipFill>
        <p:spPr bwMode="auto">
          <a:xfrm>
            <a:off x="264833" y="5099217"/>
            <a:ext cx="605226" cy="60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0" b="98305" l="4348" r="99379">
                        <a14:foregroundMark x1="93789" y1="41808" x2="90683" y2="41808"/>
                        <a14:foregroundMark x1="81988" y1="52542" x2="81988" y2="52542"/>
                        <a14:foregroundMark x1="86957" y1="46328" x2="86957" y2="46328"/>
                        <a14:foregroundMark x1="92547" y1="25989" x2="92547" y2="25989"/>
                        <a14:foregroundMark x1="93789" y1="32203" x2="93789" y2="322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129" b="6687"/>
          <a:stretch/>
        </p:blipFill>
        <p:spPr bwMode="auto">
          <a:xfrm>
            <a:off x="6019800" y="5729441"/>
            <a:ext cx="473671" cy="339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1" name="Picture 37" descr="Image result for tony soprano">
            <a:hlinkClick r:id="rId38"/>
          </p:cNvPr>
          <p:cNvPicPr>
            <a:picLocks noChangeAspect="1" noChangeArrowheads="1"/>
          </p:cNvPicPr>
          <p:nvPr/>
        </p:nvPicPr>
        <p:blipFill rotWithShape="1">
          <a:blip r:embed="rId39" cstate="print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889" b="77926" l="31500" r="65917">
                        <a14:backgroundMark x1="58917" y1="65185" x2="58917" y2="651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81" t="24428" r="36269" b="29676"/>
          <a:stretch/>
        </p:blipFill>
        <p:spPr bwMode="auto">
          <a:xfrm>
            <a:off x="6493471" y="5744199"/>
            <a:ext cx="423008" cy="32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39" descr="Image result for apu in jail">
            <a:hlinkClick r:id="rId41"/>
          </p:cNvPr>
          <p:cNvSpPr>
            <a:spLocks noChangeAspect="1" noChangeArrowheads="1"/>
          </p:cNvSpPr>
          <p:nvPr/>
        </p:nvSpPr>
        <p:spPr bwMode="auto">
          <a:xfrm>
            <a:off x="71438" y="-914400"/>
            <a:ext cx="27241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66" name="Picture 42" descr="Image result for bieber">
            <a:hlinkClick r:id="rId42"/>
          </p:cNvPr>
          <p:cNvPicPr>
            <a:picLocks noChangeAspect="1" noChangeArrowheads="1"/>
          </p:cNvPicPr>
          <p:nvPr/>
        </p:nvPicPr>
        <p:blipFill rotWithShape="1"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363" t="34783" r="41728" b="14726"/>
          <a:stretch/>
        </p:blipFill>
        <p:spPr bwMode="auto">
          <a:xfrm>
            <a:off x="8382000" y="5739473"/>
            <a:ext cx="303862" cy="3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43"/>
          <p:cNvPicPr>
            <a:picLocks noChangeAspect="1" noChangeArrowheads="1"/>
          </p:cNvPicPr>
          <p:nvPr/>
        </p:nvPicPr>
        <p:blipFill rotWithShape="1">
          <a:blip r:embed="rId45" cstate="print">
            <a:extLst>
              <a:ext uri="{BEBA8EAE-BF5A-486C-A8C5-ECC9F3942E4B}">
                <a14:imgProps xmlns:a14="http://schemas.microsoft.com/office/drawing/2010/main">
                  <a14:imgLayer r:embed="rId46">
                    <a14:imgEffect>
                      <a14:backgroundRemoval t="0" b="100000" l="3302" r="985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96" t="27097" r="7074" b="5885"/>
          <a:stretch/>
        </p:blipFill>
        <p:spPr bwMode="auto">
          <a:xfrm>
            <a:off x="7435915" y="5744835"/>
            <a:ext cx="393410" cy="329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740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1"/>
            <a:ext cx="8839200" cy="5029200"/>
          </a:xfrm>
        </p:spPr>
        <p:txBody>
          <a:bodyPr numCol="2"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PEREZ, ELISEO</a:t>
            </a:r>
          </a:p>
          <a:p>
            <a:endParaRPr lang="en-US" dirty="0"/>
          </a:p>
          <a:p>
            <a:r>
              <a:rPr lang="en-US" dirty="0"/>
              <a:t>VARGAS ESTEBAN</a:t>
            </a:r>
          </a:p>
          <a:p>
            <a:pPr marL="36576" indent="0">
              <a:buNone/>
            </a:pPr>
            <a:endParaRPr lang="en-US" dirty="0"/>
          </a:p>
          <a:p>
            <a:r>
              <a:rPr lang="en-US" dirty="0"/>
              <a:t>BEDOLLA, MALE</a:t>
            </a:r>
          </a:p>
          <a:p>
            <a:endParaRPr lang="en-US" dirty="0"/>
          </a:p>
          <a:p>
            <a:r>
              <a:rPr lang="en-US" dirty="0"/>
              <a:t>BEDOLLA, ADA</a:t>
            </a:r>
          </a:p>
          <a:p>
            <a:endParaRPr lang="en-US" dirty="0"/>
          </a:p>
          <a:p>
            <a:endParaRPr lang="en-US" dirty="0"/>
          </a:p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NORTON, EDWARD</a:t>
            </a:r>
          </a:p>
          <a:p>
            <a:endParaRPr lang="en-US" dirty="0"/>
          </a:p>
          <a:p>
            <a:r>
              <a:rPr lang="en-US" dirty="0"/>
              <a:t>COHEN, RICHARD</a:t>
            </a:r>
          </a:p>
          <a:p>
            <a:pPr marL="118872" indent="0">
              <a:buNone/>
            </a:pPr>
            <a:endParaRPr lang="en-US" dirty="0"/>
          </a:p>
          <a:p>
            <a:r>
              <a:rPr lang="en-US" dirty="0"/>
              <a:t>MENDEZ, RAUL</a:t>
            </a:r>
          </a:p>
          <a:p>
            <a:endParaRPr lang="en-US" dirty="0"/>
          </a:p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Exercises</a:t>
            </a:r>
          </a:p>
        </p:txBody>
      </p:sp>
    </p:spTree>
    <p:extLst>
      <p:ext uri="{BB962C8B-B14F-4D97-AF65-F5344CB8AC3E}">
        <p14:creationId xmlns:p14="http://schemas.microsoft.com/office/powerpoint/2010/main" val="2791671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1"/>
            <a:ext cx="8839200" cy="5029200"/>
          </a:xfrm>
        </p:spPr>
        <p:txBody>
          <a:bodyPr numCol="2">
            <a:normAutofit/>
          </a:bodyPr>
          <a:lstStyle/>
          <a:p>
            <a:endParaRPr lang="en-US" dirty="0"/>
          </a:p>
          <a:p>
            <a:r>
              <a:rPr lang="en-US" dirty="0"/>
              <a:t>BROWN</a:t>
            </a:r>
          </a:p>
          <a:p>
            <a:endParaRPr lang="en-US" dirty="0"/>
          </a:p>
          <a:p>
            <a:r>
              <a:rPr lang="en-US" dirty="0"/>
              <a:t>FOOTE</a:t>
            </a:r>
          </a:p>
          <a:p>
            <a:endParaRPr lang="en-US" dirty="0"/>
          </a:p>
          <a:p>
            <a:r>
              <a:rPr lang="en-US" dirty="0"/>
              <a:t>JENSEN</a:t>
            </a:r>
          </a:p>
          <a:p>
            <a:endParaRPr lang="en-US" dirty="0"/>
          </a:p>
          <a:p>
            <a:r>
              <a:rPr lang="en-US"/>
              <a:t>RAMOS</a:t>
            </a:r>
          </a:p>
          <a:p>
            <a:endParaRPr lang="en-US" dirty="0"/>
          </a:p>
          <a:p>
            <a:r>
              <a:rPr lang="en-US" dirty="0"/>
              <a:t>WORM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Exercises – (Advanced DPT)</a:t>
            </a:r>
          </a:p>
        </p:txBody>
      </p:sp>
    </p:spTree>
    <p:extLst>
      <p:ext uri="{BB962C8B-B14F-4D97-AF65-F5344CB8AC3E}">
        <p14:creationId xmlns:p14="http://schemas.microsoft.com/office/powerpoint/2010/main" val="205705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1"/>
            <a:ext cx="8839200" cy="5029200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BEDOLLA, ADA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NORTON, EDWARD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BEDOLLA</a:t>
            </a:r>
            <a:r>
              <a:rPr lang="en-US"/>
              <a:t>, MALE</a:t>
            </a:r>
            <a:endParaRPr lang="en-US" dirty="0"/>
          </a:p>
          <a:p>
            <a:endParaRPr lang="en-US" dirty="0"/>
          </a:p>
          <a:p>
            <a:r>
              <a:rPr lang="en-US" dirty="0"/>
              <a:t>COHEN, RICHARD</a:t>
            </a:r>
          </a:p>
          <a:p>
            <a:pPr marL="118872" indent="0">
              <a:buNone/>
            </a:pPr>
            <a:endParaRPr lang="en-US" dirty="0"/>
          </a:p>
          <a:p>
            <a:r>
              <a:rPr lang="en-US" dirty="0"/>
              <a:t>MENDEZ, RAUL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Exercises</a:t>
            </a:r>
          </a:p>
        </p:txBody>
      </p:sp>
    </p:spTree>
    <p:extLst>
      <p:ext uri="{BB962C8B-B14F-4D97-AF65-F5344CB8AC3E}">
        <p14:creationId xmlns:p14="http://schemas.microsoft.com/office/powerpoint/2010/main" val="2232413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0000">
              <a:schemeClr val="tx1"/>
            </a:gs>
            <a:gs pos="100000">
              <a:schemeClr val="tx1">
                <a:lumMod val="65000"/>
                <a:lumOff val="3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Custody in lieu of fine</a:t>
            </a:r>
          </a:p>
          <a:p>
            <a:pPr marL="118872" indent="0">
              <a:buNone/>
            </a:pPr>
            <a:r>
              <a:rPr lang="en-US" dirty="0">
                <a:solidFill>
                  <a:schemeClr val="bg1"/>
                </a:solidFill>
              </a:rPr>
              <a:t>	Ex: $700/$50 = 14 Days</a:t>
            </a:r>
          </a:p>
          <a:p>
            <a:pPr marL="118872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Commitment Information</a:t>
            </a:r>
          </a:p>
        </p:txBody>
      </p:sp>
    </p:spTree>
    <p:extLst>
      <p:ext uri="{BB962C8B-B14F-4D97-AF65-F5344CB8AC3E}">
        <p14:creationId xmlns:p14="http://schemas.microsoft.com/office/powerpoint/2010/main" val="2961527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5006609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Assembly Bill 109 originated by an order from the United States Supreme Court to reduce state prison population.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This legislation and Penal Code 1170(h) allows imprisonment in a county jail.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AB109?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235" y="2743200"/>
            <a:ext cx="4134073" cy="269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78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chemeClr val="tx1"/>
            </a:gs>
            <a:gs pos="39999">
              <a:schemeClr val="tx1"/>
            </a:gs>
            <a:gs pos="70000">
              <a:schemeClr val="accent6">
                <a:lumMod val="50000"/>
              </a:schemeClr>
            </a:gs>
            <a:gs pos="88000">
              <a:schemeClr val="accent6">
                <a:lumMod val="5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25609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(h)(1): 16 months, 2 years or 3 years imprisonment in county jail</a:t>
            </a:r>
          </a:p>
          <a:p>
            <a:r>
              <a:rPr lang="en-US" sz="2400" dirty="0">
                <a:solidFill>
                  <a:schemeClr val="bg1"/>
                </a:solidFill>
              </a:rPr>
              <a:t>(h)(2): Imprisonment in county jail for the term described in the underlying offense</a:t>
            </a:r>
          </a:p>
          <a:p>
            <a:r>
              <a:rPr lang="en-US" sz="2400" dirty="0">
                <a:solidFill>
                  <a:schemeClr val="bg1"/>
                </a:solidFill>
              </a:rPr>
              <a:t>(h)(5): Split sentence – Ex: 3 years with 2 years to be served under mandatory supervision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California Penal Code 1170(h) subsections:</a:t>
            </a:r>
          </a:p>
        </p:txBody>
      </p:sp>
      <p:pic>
        <p:nvPicPr>
          <p:cNvPr id="4" name="Picture 7" descr="Image result for ab 109 california cartoon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" t="7192" r="1470" b="3137"/>
          <a:stretch/>
        </p:blipFill>
        <p:spPr bwMode="auto">
          <a:xfrm>
            <a:off x="2055136" y="4300396"/>
            <a:ext cx="4581053" cy="245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3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252728"/>
          </a:xfrm>
        </p:spPr>
        <p:txBody>
          <a:bodyPr/>
          <a:lstStyle/>
          <a:p>
            <a:r>
              <a:rPr lang="en-US" dirty="0"/>
              <a:t>Example #1: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89" y="876300"/>
            <a:ext cx="7162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043189" y="2971800"/>
            <a:ext cx="990600" cy="762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6" name="Oval 5"/>
          <p:cNvSpPr/>
          <p:nvPr/>
        </p:nvSpPr>
        <p:spPr>
          <a:xfrm>
            <a:off x="5448300" y="3162300"/>
            <a:ext cx="20574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6286500" y="4267200"/>
            <a:ext cx="10668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6477000" y="4650883"/>
            <a:ext cx="4572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6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" y="1733550"/>
            <a:ext cx="799147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JIMS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38300" y="28194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Local Prison Commit 4 </a:t>
            </a:r>
            <a:r>
              <a:rPr lang="en-US" dirty="0" err="1"/>
              <a:t>yrs</a:t>
            </a:r>
            <a:r>
              <a:rPr lang="en-US" dirty="0"/>
              <a:t>/ 29 TCC / 2/2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5200" y="3886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1170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27612" y="4291391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LPAP</a:t>
            </a:r>
          </a:p>
        </p:txBody>
      </p:sp>
    </p:spTree>
    <p:extLst>
      <p:ext uri="{BB962C8B-B14F-4D97-AF65-F5344CB8AC3E}">
        <p14:creationId xmlns:p14="http://schemas.microsoft.com/office/powerpoint/2010/main" val="362710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600"/>
                            </p:stCondLst>
                            <p:childTnLst>
                              <p:par>
                                <p:cTn id="10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280"/>
                            </p:stCondLst>
                            <p:childTnLst>
                              <p:par>
                                <p:cTn id="1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9787"/>
            <a:ext cx="3429000" cy="838200"/>
          </a:xfrm>
        </p:spPr>
        <p:txBody>
          <a:bodyPr/>
          <a:lstStyle/>
          <a:p>
            <a:r>
              <a:rPr lang="en-US" dirty="0"/>
              <a:t>Example #2: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43643"/>
            <a:ext cx="6019800" cy="586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828800" y="3657600"/>
            <a:ext cx="914400" cy="609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555087" y="3584121"/>
            <a:ext cx="21336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086359" y="3907128"/>
            <a:ext cx="167640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317087" y="4876800"/>
            <a:ext cx="10668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393287" y="5334000"/>
            <a:ext cx="457200" cy="533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2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676400"/>
            <a:ext cx="8343230" cy="354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JIMS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00200" y="2819400"/>
            <a:ext cx="4449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Local Prison Commit 4 </a:t>
            </a:r>
            <a:r>
              <a:rPr lang="en-US" sz="1400" dirty="0" err="1">
                <a:solidFill>
                  <a:schemeClr val="bg1"/>
                </a:solidFill>
              </a:rPr>
              <a:t>yrs</a:t>
            </a:r>
            <a:r>
              <a:rPr lang="en-US" sz="1400" dirty="0">
                <a:solidFill>
                  <a:schemeClr val="bg1"/>
                </a:solidFill>
              </a:rPr>
              <a:t>/2 </a:t>
            </a:r>
            <a:r>
              <a:rPr lang="en-US" sz="1400" dirty="0" err="1">
                <a:solidFill>
                  <a:schemeClr val="bg1"/>
                </a:solidFill>
              </a:rPr>
              <a:t>yrs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susp</a:t>
            </a:r>
            <a:r>
              <a:rPr lang="en-US" sz="1400" dirty="0">
                <a:solidFill>
                  <a:schemeClr val="bg1"/>
                </a:solidFill>
              </a:rPr>
              <a:t>/184 </a:t>
            </a:r>
            <a:r>
              <a:rPr lang="en-US" sz="1400" dirty="0" err="1">
                <a:solidFill>
                  <a:schemeClr val="bg1"/>
                </a:solidFill>
              </a:rPr>
              <a:t>tcc</a:t>
            </a:r>
            <a:r>
              <a:rPr lang="en-US" sz="1400" dirty="0">
                <a:solidFill>
                  <a:schemeClr val="bg1"/>
                </a:solidFill>
              </a:rPr>
              <a:t> 2/2</a:t>
            </a:r>
          </a:p>
          <a:p>
            <a:r>
              <a:rPr lang="en-US" sz="1400" dirty="0" err="1">
                <a:solidFill>
                  <a:schemeClr val="bg1"/>
                </a:solidFill>
              </a:rPr>
              <a:t>Awt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Pkg</a:t>
            </a:r>
            <a:r>
              <a:rPr lang="en-US" sz="1400" dirty="0">
                <a:solidFill>
                  <a:schemeClr val="bg1"/>
                </a:solidFill>
              </a:rPr>
              <a:t> (Today's date)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505200" y="3932349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ICS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ICS</a:t>
            </a:r>
          </a:p>
          <a:p>
            <a:r>
              <a:rPr lang="en-US" sz="1200" dirty="0">
                <a:solidFill>
                  <a:schemeClr val="bg1"/>
                </a:solidFill>
              </a:rPr>
              <a:t>LPAP</a:t>
            </a:r>
          </a:p>
        </p:txBody>
      </p:sp>
    </p:spTree>
    <p:extLst>
      <p:ext uri="{BB962C8B-B14F-4D97-AF65-F5344CB8AC3E}">
        <p14:creationId xmlns:p14="http://schemas.microsoft.com/office/powerpoint/2010/main" val="22366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47658"/>
            <a:ext cx="8229600" cy="1185942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dirty="0">
                <a:solidFill>
                  <a:schemeClr val="bg1"/>
                </a:solidFill>
              </a:rPr>
              <a:t>**JIMS Login-User: Train &amp; Terminal Number Ex: Train7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Exercises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526348"/>
            <a:ext cx="4800600" cy="2245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4833" y="3886200"/>
            <a:ext cx="91575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**When updating the 1</a:t>
            </a:r>
            <a:r>
              <a:rPr lang="en-US" sz="2000" baseline="30000" dirty="0">
                <a:solidFill>
                  <a:schemeClr val="bg1"/>
                </a:solidFill>
              </a:rPr>
              <a:t>st</a:t>
            </a:r>
            <a:r>
              <a:rPr lang="en-US" sz="2000" dirty="0">
                <a:solidFill>
                  <a:schemeClr val="bg1"/>
                </a:solidFill>
              </a:rPr>
              <a:t> name of your incarcerated person will be your terminal number. </a:t>
            </a:r>
          </a:p>
          <a:p>
            <a:pPr marL="4572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Ex: Diaz, Seven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868604"/>
            <a:ext cx="7272694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164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8E4A89D26E4B4CA84F9AEF06FF393F" ma:contentTypeVersion="5" ma:contentTypeDescription="Create a new document." ma:contentTypeScope="" ma:versionID="96e0a2d12ad10300ee45be1172f6487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d85b2059cf1fe55fbdfd536c4cd93b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DD3AF3-4C7F-4015-9E4B-F0BC298C3063}">
  <ds:schemaRefs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04E7C50-7091-4A4C-AA62-9FFF0B27EF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211CFAE-F310-44F2-9800-189460E0E1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775</TotalTime>
  <Words>249</Words>
  <Application>Microsoft Office PowerPoint</Application>
  <PresentationFormat>On-screen Show (4:3)</PresentationFormat>
  <Paragraphs>92</Paragraphs>
  <Slides>12</Slides>
  <Notes>0</Notes>
  <HiddenSlides>7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 Narrow</vt:lpstr>
      <vt:lpstr>Constantia</vt:lpstr>
      <vt:lpstr>Wingdings 2</vt:lpstr>
      <vt:lpstr>Paper</vt:lpstr>
      <vt:lpstr>Phase III</vt:lpstr>
      <vt:lpstr>Commitment Information</vt:lpstr>
      <vt:lpstr>What is AB109?</vt:lpstr>
      <vt:lpstr>California Penal Code 1170(h) subsections:</vt:lpstr>
      <vt:lpstr>Example #1:</vt:lpstr>
      <vt:lpstr>JIMS</vt:lpstr>
      <vt:lpstr>Example #2:</vt:lpstr>
      <vt:lpstr>JIMS</vt:lpstr>
      <vt:lpstr>Exercises</vt:lpstr>
      <vt:lpstr>Exercises</vt:lpstr>
      <vt:lpstr>Exercises – (Advanced DPT)</vt:lpstr>
      <vt:lpstr>Exercises</vt:lpstr>
    </vt:vector>
  </TitlesOfParts>
  <Company>SDSD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Phase III</dc:title>
  <dc:creator>SDSD</dc:creator>
  <cp:lastModifiedBy>Parker, Winthrop</cp:lastModifiedBy>
  <cp:revision>43</cp:revision>
  <dcterms:created xsi:type="dcterms:W3CDTF">2017-10-10T20:47:50Z</dcterms:created>
  <dcterms:modified xsi:type="dcterms:W3CDTF">2022-04-18T19:50:40Z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0x010100728E4A89D26E4B4CA84F9AEF06FF393F</vt:lpwstr>
  </property>
</Properties>
</file>