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30"/>
  </p:notesMasterIdLst>
  <p:sldIdLst>
    <p:sldId id="256" r:id="rId6"/>
    <p:sldId id="288" r:id="rId7"/>
    <p:sldId id="290" r:id="rId8"/>
    <p:sldId id="257" r:id="rId9"/>
    <p:sldId id="259" r:id="rId10"/>
    <p:sldId id="260" r:id="rId11"/>
    <p:sldId id="28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9" r:id="rId20"/>
    <p:sldId id="280" r:id="rId21"/>
    <p:sldId id="282" r:id="rId22"/>
    <p:sldId id="283" r:id="rId23"/>
    <p:sldId id="261" r:id="rId24"/>
    <p:sldId id="262" r:id="rId25"/>
    <p:sldId id="258" r:id="rId26"/>
    <p:sldId id="263" r:id="rId27"/>
    <p:sldId id="265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D1DF0-252D-4C83-A94C-757FCC01DE3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BD85C-6059-48A1-BFBE-28BF4AA25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BD85C-6059-48A1-BFBE-28BF4AA257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93206" y="2535238"/>
            <a:ext cx="3557588" cy="1655762"/>
          </a:xfrm>
        </p:spPr>
        <p:txBody>
          <a:bodyPr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Header Pretext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8919" y="3675063"/>
            <a:ext cx="3557588" cy="2387600"/>
          </a:xfrm>
        </p:spPr>
        <p:txBody>
          <a:bodyPr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6000" b="1" spc="-225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r>
              <a:rPr lang="en-US" dirty="0"/>
              <a:t>Main Head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183424" y="5470906"/>
            <a:ext cx="1309242" cy="256173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059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5246914" y="1"/>
            <a:ext cx="3897086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5690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40685" y="479748"/>
            <a:ext cx="3748666" cy="5552718"/>
            <a:chOff x="407950" y="467048"/>
            <a:chExt cx="4998221" cy="5552718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14" name="Picture 13" descr="Bent Paper Shadow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481149" y="594700"/>
            <a:ext cx="3074258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6638907" y="-19618"/>
            <a:ext cx="2505093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17595" y="0"/>
            <a:ext cx="2526406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3464905" y="494320"/>
            <a:ext cx="3748666" cy="3565203"/>
            <a:chOff x="2712428" y="479748"/>
            <a:chExt cx="4998221" cy="3565203"/>
          </a:xfrm>
        </p:grpSpPr>
        <p:sp>
          <p:nvSpPr>
            <p:cNvPr id="18" name="Rectangle: Rounded Corners 17" descr="Photo Frame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19" name="Picture 18" descr="Bent Paper Shadow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3843280" y="620733"/>
            <a:ext cx="3051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193251" y="3233441"/>
            <a:ext cx="3748666" cy="3551694"/>
            <a:chOff x="2757637" y="479748"/>
            <a:chExt cx="4998221" cy="3551694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3497783" y="3372294"/>
            <a:ext cx="3051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06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Vertical 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4656352" y="441030"/>
            <a:ext cx="3939886" cy="6275796"/>
            <a:chOff x="407950" y="467048"/>
            <a:chExt cx="4998221" cy="5537478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5113122" y="748785"/>
            <a:ext cx="3026346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36" name="Freeform: Shape 35" descr="Photo Frame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914059" y="-194855"/>
            <a:ext cx="4245230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noProof="0" dirty="0"/>
          </a:p>
        </p:txBody>
      </p:sp>
      <p:pic>
        <p:nvPicPr>
          <p:cNvPr id="14" name="Picture 13" descr="Bent Paper Shadow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744841" y="6150558"/>
            <a:ext cx="4911713" cy="10001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156050" y="180453"/>
            <a:ext cx="3772836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563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1 Tearout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448605" y="2673081"/>
            <a:ext cx="3748666" cy="3434410"/>
            <a:chOff x="407950" y="2585356"/>
            <a:chExt cx="4998221" cy="3434410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13" name="Picture 12" descr="Bent Paper Shadow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769205" y="2837087"/>
            <a:ext cx="2682598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2831476" y="986584"/>
            <a:ext cx="6037264" cy="5531152"/>
            <a:chOff x="407950" y="2585356"/>
            <a:chExt cx="4998221" cy="3434410"/>
          </a:xfrm>
        </p:grpSpPr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18" name="Picture 17" descr="Bent Paper Shadow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3396317" y="1181327"/>
            <a:ext cx="4951122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7010325" y="4507401"/>
            <a:ext cx="3971855" cy="1275812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9049" y="3234734"/>
            <a:ext cx="1074953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927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He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175177" y="1526502"/>
            <a:ext cx="2772536" cy="4416337"/>
            <a:chOff x="1852184" y="1402431"/>
            <a:chExt cx="3696714" cy="4416337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477252" y="1706800"/>
            <a:ext cx="2129667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6059705" y="3095922"/>
            <a:ext cx="1893679" cy="3016416"/>
            <a:chOff x="8780832" y="2102391"/>
            <a:chExt cx="2524905" cy="3016416"/>
          </a:xfrm>
        </p:grpSpPr>
        <p:sp>
          <p:nvSpPr>
            <p:cNvPr id="13" name="Rectangle: Rounded Corners 12" descr="Photo Frame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15" name="Picture 14" descr="Bent Paper Shadow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6298982" y="3244656"/>
            <a:ext cx="1440189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2937189" y="602220"/>
            <a:ext cx="4244174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08636" y="556737"/>
            <a:ext cx="4046627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834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1"/>
            <a:ext cx="4447405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47288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6785528" y="2814757"/>
            <a:ext cx="2291352" cy="3577948"/>
            <a:chOff x="8780832" y="2102391"/>
            <a:chExt cx="2524905" cy="3016416"/>
          </a:xfrm>
        </p:grpSpPr>
        <p:sp>
          <p:nvSpPr>
            <p:cNvPr id="36" name="Rectangle: Rounded Corners 35" descr="Photo Frame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37" name="Picture 36" descr="Bent Paper Shadow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7051177" y="2963149"/>
            <a:ext cx="1760055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3900895" y="410340"/>
            <a:ext cx="3748666" cy="3551694"/>
            <a:chOff x="2757637" y="479748"/>
            <a:chExt cx="4998221" cy="3551694"/>
          </a:xfrm>
        </p:grpSpPr>
        <p:sp>
          <p:nvSpPr>
            <p:cNvPr id="26" name="Rectangle: Rounded Corners 25" descr="Photo Frame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27" name="Picture 26" descr="Bent Paper Shadow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4259855" y="520165"/>
            <a:ext cx="3051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38148" y="1015755"/>
            <a:ext cx="1650221" cy="3033632"/>
            <a:chOff x="-184198" y="1015755"/>
            <a:chExt cx="2200295" cy="3033632"/>
          </a:xfrm>
        </p:grpSpPr>
        <p:sp>
          <p:nvSpPr>
            <p:cNvPr id="55" name="Freeform: Shape 54" descr="Photo Frame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noProof="0" dirty="0"/>
            </a:p>
          </p:txBody>
        </p:sp>
        <p:pic>
          <p:nvPicPr>
            <p:cNvPr id="32" name="Picture 31" descr="Bent Paper Shadow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2872653" y="3111385"/>
            <a:ext cx="3748666" cy="3561102"/>
            <a:chOff x="2756147" y="479748"/>
            <a:chExt cx="4998221" cy="3561102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3166852" y="3235548"/>
            <a:ext cx="3051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0804" y="1161779"/>
            <a:ext cx="1440189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152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ot Screen with Tear Overl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9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7010325" y="4507401"/>
            <a:ext cx="3971855" cy="1275812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9049" y="3234734"/>
            <a:ext cx="1074953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4850" y="859673"/>
            <a:ext cx="1082036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171450" lvl="0" indent="-17145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850" y="5041900"/>
            <a:ext cx="1331451" cy="91188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/>
                </a:solidFill>
              </a:defRPr>
            </a:lvl2pPr>
            <a:lvl3pPr marL="685800" indent="0">
              <a:buNone/>
              <a:defRPr sz="1200">
                <a:solidFill>
                  <a:schemeClr val="tx1"/>
                </a:solidFill>
              </a:defRPr>
            </a:lvl3pPr>
            <a:lvl4pPr marL="1028700" indent="0">
              <a:buNone/>
              <a:defRPr sz="1200">
                <a:solidFill>
                  <a:schemeClr val="tx1"/>
                </a:solidFill>
              </a:defRPr>
            </a:lvl4pPr>
            <a:lvl5pPr marL="13716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71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2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84" y="1485901"/>
            <a:ext cx="8504432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96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5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84" y="365126"/>
            <a:ext cx="850443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784" y="1485901"/>
            <a:ext cx="405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4214" y="1485901"/>
            <a:ext cx="405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34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784" y="1681163"/>
            <a:ext cx="4050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784" y="2041163"/>
            <a:ext cx="405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4214" y="1681163"/>
            <a:ext cx="4050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74214" y="2041163"/>
            <a:ext cx="405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84" y="365126"/>
            <a:ext cx="850443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32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8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44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6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 i="1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347E3E8-D9E1-46F9-893F-48AF7B5B69F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F64269E-973E-4529-9E7D-F4F030FDEA4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84" y="365126"/>
            <a:ext cx="850443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784" y="1485901"/>
            <a:ext cx="850443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553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sp.sdsheriff.com/DSB/DPD/Training/_layouts/15/WopiFrame.aspx?sourcedoc=/DSB/IPD/Training/Training%20Unit%20Manuals/DPT%20Manuals/DISPOSITIONS.docx&amp;action=defaul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sp.sdsheriff.com/DSB/DPD/Training/_layouts/15/WopiFrame.aspx?sourcedoc=/DSB/IPD/Training/Training%20Unit%20Manuals/DPT%20Manuals/PRERELEASE.docx&amp;action=default" TargetMode="External"/><Relationship Id="rId2" Type="http://schemas.openxmlformats.org/officeDocument/2006/relationships/hyperlink" Target="https://ssp.sdsheriff.com/DepartmentResources/Forms/_layouts/15/WopiFrame.aspx?sourcedoc=/DepartmentResources/Forms/Forms/Detentions/J-14%20Notice%20to%20Appear%20Per%20853%206%20PC.dot&amp;action=view&amp;Source=http://ssp.sdsheriff.com/DepartmentResources/Forms/defa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83O65wpfcAhXN-lQKHTGfDoIQjRx6BAgBEAU&amp;url=https://giphy.com/gifs/dna-DI0FqwizJtzTq&amp;psig=AOvVaw2H6oYsX2PUmqpmhFIM3jmY&amp;ust=1531414630405351" TargetMode="Externa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sp.sdsheriff.com/DSB/DPD/Training/_layouts/15/WopiFrame.aspx?sourcedoc=/DSB/IPD/Training/Training%20Unit%20Manuals/DPT%20Manuals/OUT%20OF%20COUNTY.docx&amp;action=defaul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sp.sdsheriff.com/DSB/DPD/_layouts/15/WopiFrame.aspx?sourcedoc=/DSB/IPD/Documents/Military%20Hold%20Authorization%20Form.docx&amp;action=view&amp;Source=http://ssp.sdsheriff.com/DSB/IPD/Documents/Forms/AllItems.aspx&amp;DefaultItemOpen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nelink.com/" TargetMode="External"/><Relationship Id="rId2" Type="http://schemas.openxmlformats.org/officeDocument/2006/relationships/hyperlink" Target="https://ssp.sdsheriff.com/DSB/DPD/Training/Course%20Outlines/DPT%20PHASE%20III/POWERPOINTS/Day%20I/VINE.ppt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12" r="3179" b="52777"/>
          <a:stretch/>
        </p:blipFill>
        <p:spPr>
          <a:xfrm>
            <a:off x="1066799" y="1828800"/>
            <a:ext cx="2381251" cy="3162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648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Disposition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46591"/>
            <a:ext cx="8991600" cy="4625609"/>
          </a:xfrm>
        </p:spPr>
        <p:txBody>
          <a:bodyPr numCol="2">
            <a:normAutofit fontScale="40000" lnSpcReduction="20000"/>
          </a:bodyPr>
          <a:lstStyle/>
          <a:p>
            <a:r>
              <a:rPr lang="en-US" sz="4400" dirty="0"/>
              <a:t>DISM</a:t>
            </a:r>
          </a:p>
          <a:p>
            <a:endParaRPr lang="en-US" sz="4400" dirty="0"/>
          </a:p>
          <a:p>
            <a:r>
              <a:rPr lang="en-US" sz="4400" dirty="0"/>
              <a:t>ROR</a:t>
            </a:r>
          </a:p>
          <a:p>
            <a:endParaRPr lang="en-US" sz="4400" dirty="0"/>
          </a:p>
          <a:p>
            <a:r>
              <a:rPr lang="en-US" sz="4400" dirty="0"/>
              <a:t>BOND</a:t>
            </a:r>
          </a:p>
          <a:p>
            <a:endParaRPr lang="en-US" sz="4400" dirty="0"/>
          </a:p>
          <a:p>
            <a:r>
              <a:rPr lang="en-US" sz="4400" dirty="0"/>
              <a:t>CASH</a:t>
            </a:r>
          </a:p>
          <a:p>
            <a:endParaRPr lang="en-US" sz="4400" dirty="0"/>
          </a:p>
          <a:p>
            <a:r>
              <a:rPr lang="en-US" sz="4400" dirty="0"/>
              <a:t>CTS</a:t>
            </a:r>
          </a:p>
          <a:p>
            <a:endParaRPr lang="en-US" sz="4400" dirty="0"/>
          </a:p>
          <a:p>
            <a:r>
              <a:rPr lang="en-US" sz="4400" dirty="0"/>
              <a:t>PROB</a:t>
            </a:r>
          </a:p>
          <a:p>
            <a:endParaRPr lang="en-US" sz="4400" dirty="0"/>
          </a:p>
          <a:p>
            <a:r>
              <a:rPr lang="en-US" sz="4400" dirty="0"/>
              <a:t>825</a:t>
            </a:r>
          </a:p>
          <a:p>
            <a:endParaRPr lang="en-US" sz="4400" dirty="0"/>
          </a:p>
          <a:p>
            <a:r>
              <a:rPr lang="en-US" sz="4400" dirty="0"/>
              <a:t>NCDA</a:t>
            </a:r>
          </a:p>
          <a:p>
            <a:endParaRPr lang="en-US" sz="4400" dirty="0"/>
          </a:p>
          <a:p>
            <a:r>
              <a:rPr lang="en-US" sz="4400" dirty="0"/>
              <a:t>B(1)</a:t>
            </a:r>
          </a:p>
          <a:p>
            <a:endParaRPr lang="en-US" sz="4400" dirty="0"/>
          </a:p>
          <a:p>
            <a:r>
              <a:rPr lang="en-US" sz="4400" dirty="0"/>
              <a:t>B(2)</a:t>
            </a:r>
          </a:p>
          <a:p>
            <a:endParaRPr lang="en-US" sz="4400" dirty="0"/>
          </a:p>
          <a:p>
            <a:r>
              <a:rPr lang="en-US" sz="4400" dirty="0"/>
              <a:t>CB&amp;R</a:t>
            </a:r>
          </a:p>
          <a:p>
            <a:endParaRPr lang="en-US" sz="4400" dirty="0"/>
          </a:p>
          <a:p>
            <a:r>
              <a:rPr lang="en-US" sz="4400" dirty="0"/>
              <a:t>CFLR</a:t>
            </a:r>
          </a:p>
          <a:p>
            <a:endParaRPr lang="en-US" sz="4400" dirty="0"/>
          </a:p>
          <a:p>
            <a:r>
              <a:rPr lang="en-US" sz="4400" dirty="0"/>
              <a:t>NINA</a:t>
            </a:r>
          </a:p>
          <a:p>
            <a:endParaRPr lang="en-US" sz="4400" dirty="0"/>
          </a:p>
          <a:p>
            <a:r>
              <a:rPr lang="en-US" sz="4400" dirty="0"/>
              <a:t>LPSC</a:t>
            </a:r>
          </a:p>
          <a:p>
            <a:endParaRPr lang="en-US" sz="4400" dirty="0"/>
          </a:p>
          <a:p>
            <a:r>
              <a:rPr lang="en-US" sz="4400" dirty="0"/>
              <a:t>SPTS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500" dirty="0"/>
              <a:t>SFLR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6172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DPT MANUAL LINK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95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Wants &amp; Warrants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Must have 7 Responses or “HITS”.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Confirm &amp; book any of the following warrants:</a:t>
            </a:r>
          </a:p>
          <a:p>
            <a:pPr lvl="1"/>
            <a:r>
              <a:rPr lang="en-US" dirty="0"/>
              <a:t>Felony</a:t>
            </a:r>
          </a:p>
          <a:p>
            <a:pPr lvl="1"/>
            <a:r>
              <a:rPr lang="en-US" dirty="0"/>
              <a:t>Domestic Violence</a:t>
            </a:r>
          </a:p>
          <a:p>
            <a:pPr lvl="1"/>
            <a:r>
              <a:rPr lang="en-US" dirty="0"/>
              <a:t>1209 PC</a:t>
            </a:r>
          </a:p>
          <a:p>
            <a:pPr lvl="1"/>
            <a:r>
              <a:rPr lang="en-US" dirty="0"/>
              <a:t>Commit warrants</a:t>
            </a:r>
          </a:p>
          <a:p>
            <a:pPr lvl="1"/>
            <a:r>
              <a:rPr lang="en-US" dirty="0"/>
              <a:t>Drug Court</a:t>
            </a:r>
          </a:p>
          <a:p>
            <a:pPr lvl="1"/>
            <a:r>
              <a:rPr lang="en-US" dirty="0"/>
              <a:t>Juvenile</a:t>
            </a:r>
          </a:p>
          <a:p>
            <a:pPr lvl="1"/>
            <a:endParaRPr lang="en-US" dirty="0"/>
          </a:p>
          <a:p>
            <a:r>
              <a:rPr lang="en-US" dirty="0"/>
              <a:t>Local misdemeanor warrants are cleared and processed with a </a:t>
            </a:r>
            <a:r>
              <a:rPr lang="en-US" dirty="0">
                <a:hlinkClick r:id="rId2"/>
              </a:rPr>
              <a:t>Notice to Appear Per 853.6 PC Form</a:t>
            </a:r>
            <a:endParaRPr lang="en-US" dirty="0"/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Unserved TRO’s are printed &amp; given to the Watch Commander or Processing Sgt.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3505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*DPT Manual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238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“Y” in the Notify at Release field?</a:t>
            </a:r>
          </a:p>
          <a:p>
            <a:r>
              <a:rPr lang="en-US" dirty="0"/>
              <a:t>Contact must be made or 3 attempts to notify the person listed.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6041"/>
          <a:stretch/>
        </p:blipFill>
        <p:spPr bwMode="auto">
          <a:xfrm>
            <a:off x="533400" y="3810000"/>
            <a:ext cx="80772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93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Reports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 bwMode="auto">
          <a:xfrm>
            <a:off x="685800" y="1447966"/>
            <a:ext cx="7772400" cy="518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40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Release Reports – Notice To Appear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Notice to Appear is utilized for B&amp;R’s or Warrants found at Pre-Release</a:t>
            </a:r>
          </a:p>
          <a:p>
            <a:r>
              <a:rPr lang="en-US" dirty="0"/>
              <a:t>Release Approval is utilized for releases to other agencies, fugitive, etc.</a:t>
            </a:r>
          </a:p>
          <a:p>
            <a:r>
              <a:rPr lang="en-US" dirty="0"/>
              <a:t>849(B)(2) is utilized for your 647(F)</a:t>
            </a:r>
          </a:p>
          <a:p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1" t="29203" r="23376" b="51837"/>
          <a:stretch/>
        </p:blipFill>
        <p:spPr bwMode="auto">
          <a:xfrm>
            <a:off x="457200" y="1981200"/>
            <a:ext cx="3657600" cy="171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2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Notifications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Notification for Release?</a:t>
            </a:r>
          </a:p>
          <a:p>
            <a:pPr lvl="1"/>
            <a:r>
              <a:rPr lang="en-US" dirty="0"/>
              <a:t>Y or 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5062"/>
          <a:stretch/>
        </p:blipFill>
        <p:spPr bwMode="auto">
          <a:xfrm>
            <a:off x="990600" y="2590800"/>
            <a:ext cx="73152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797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Detail Tab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a “Y” is listed under JIMS Verified.</a:t>
            </a:r>
          </a:p>
          <a:p>
            <a:r>
              <a:rPr lang="en-US" dirty="0"/>
              <a:t>DOJ DNA Required?</a:t>
            </a:r>
          </a:p>
          <a:p>
            <a:pPr lvl="1"/>
            <a:r>
              <a:rPr lang="en-US" dirty="0"/>
              <a:t>“Y” – DNA Required</a:t>
            </a:r>
          </a:p>
          <a:p>
            <a:pPr lvl="1"/>
            <a:r>
              <a:rPr lang="en-US" dirty="0"/>
              <a:t>“C” – DNA Completed</a:t>
            </a:r>
          </a:p>
          <a:p>
            <a:pPr lvl="1"/>
            <a:r>
              <a:rPr lang="en-US" dirty="0"/>
              <a:t>“N” – DNA Not Required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6" b="95351" l="10000" r="90000">
                        <a14:foregroundMark x1="69692" y1="7851" x2="69692" y2="7851"/>
                        <a14:foregroundMark x1="68308" y1="3099" x2="68308" y2="3099"/>
                        <a14:foregroundMark x1="31538" y1="95351" x2="31538" y2="95351"/>
                        <a14:backgroundMark x1="47077" y1="76963" x2="47077" y2="76963"/>
                        <a14:backgroundMark x1="46923" y1="56095" x2="46923" y2="56095"/>
                        <a14:backgroundMark x1="47385" y1="34607" x2="47385" y2="34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635">
            <a:off x="5708401" y="3215700"/>
            <a:ext cx="2402987" cy="3578602"/>
          </a:xfrm>
          <a:prstGeom prst="rect">
            <a:avLst/>
          </a:prstGeom>
        </p:spPr>
      </p:pic>
      <p:pic>
        <p:nvPicPr>
          <p:cNvPr id="5" name="DNA 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257800"/>
            <a:ext cx="1435611" cy="1435611"/>
          </a:xfrm>
          <a:prstGeom prst="rect">
            <a:avLst/>
          </a:prstGeom>
        </p:spPr>
      </p:pic>
      <p:pic>
        <p:nvPicPr>
          <p:cNvPr id="3074" name="Picture 2" descr="Image result for dna 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124200"/>
            <a:ext cx="6096581" cy="33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Pending Release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 notes into the Pending Release Queue.</a:t>
            </a:r>
          </a:p>
          <a:p>
            <a:pPr lvl="1"/>
            <a:r>
              <a:rPr lang="en-US" dirty="0"/>
              <a:t>Housing location.  Ex: 4B</a:t>
            </a:r>
          </a:p>
          <a:p>
            <a:pPr lvl="1"/>
            <a:r>
              <a:rPr lang="en-US" dirty="0"/>
              <a:t>Release type.  Ex: BOND</a:t>
            </a:r>
          </a:p>
          <a:p>
            <a:pPr lvl="1"/>
            <a:r>
              <a:rPr lang="en-US" dirty="0"/>
              <a:t>Pre-Release time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43912"/>
          <a:stretch/>
        </p:blipFill>
        <p:spPr bwMode="auto">
          <a:xfrm>
            <a:off x="533400" y="4114800"/>
            <a:ext cx="830580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7235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19800" cy="4525963"/>
          </a:xfrm>
        </p:spPr>
        <p:txBody>
          <a:bodyPr numCol="2"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ALDAZ</a:t>
            </a:r>
          </a:p>
          <a:p>
            <a:endParaRPr lang="en-US" dirty="0"/>
          </a:p>
          <a:p>
            <a:r>
              <a:rPr lang="en-US" dirty="0"/>
              <a:t>CABRERA</a:t>
            </a:r>
          </a:p>
          <a:p>
            <a:endParaRPr lang="en-US" dirty="0"/>
          </a:p>
          <a:p>
            <a:r>
              <a:rPr lang="en-US" dirty="0"/>
              <a:t>CLARK</a:t>
            </a:r>
          </a:p>
          <a:p>
            <a:endParaRPr lang="en-US" dirty="0"/>
          </a:p>
          <a:p>
            <a:r>
              <a:rPr lang="en-US" dirty="0"/>
              <a:t>DEMBITSKY</a:t>
            </a:r>
          </a:p>
          <a:p>
            <a:endParaRPr lang="en-US" dirty="0"/>
          </a:p>
          <a:p>
            <a:r>
              <a:rPr lang="en-US" dirty="0"/>
              <a:t>DIAZ</a:t>
            </a:r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HOWE</a:t>
            </a:r>
          </a:p>
          <a:p>
            <a:endParaRPr lang="en-US" sz="2800" dirty="0"/>
          </a:p>
          <a:p>
            <a:r>
              <a:rPr lang="en-US" sz="2800" dirty="0"/>
              <a:t>LOREDO</a:t>
            </a:r>
          </a:p>
          <a:p>
            <a:pPr marL="36576" indent="0">
              <a:buNone/>
            </a:pPr>
            <a:endParaRPr lang="en-US" sz="2800" dirty="0"/>
          </a:p>
          <a:p>
            <a:r>
              <a:rPr lang="en-US" sz="2800" dirty="0"/>
              <a:t>NAGY</a:t>
            </a:r>
          </a:p>
          <a:p>
            <a:endParaRPr lang="en-US" sz="2800" dirty="0"/>
          </a:p>
          <a:p>
            <a:r>
              <a:rPr lang="en-US" sz="2800" dirty="0"/>
              <a:t>SHINE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E0629-33D4-4226-9771-8684701C6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07" y="9525"/>
            <a:ext cx="4370393" cy="24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County Releases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5181600" cy="5181600"/>
          </a:xfrm>
        </p:spPr>
        <p:txBody>
          <a:bodyPr/>
          <a:lstStyle/>
          <a:p>
            <a:r>
              <a:rPr lang="en-US" dirty="0"/>
              <a:t>Bail Out</a:t>
            </a:r>
          </a:p>
          <a:p>
            <a:pPr marL="118872" indent="0">
              <a:buNone/>
            </a:pPr>
            <a:r>
              <a:rPr lang="en-US" dirty="0"/>
              <a:t>	-Teletype must be sent 	to appropriate county.</a:t>
            </a:r>
          </a:p>
          <a:p>
            <a:pPr marL="118872" indent="0">
              <a:buNone/>
            </a:pPr>
            <a:endParaRPr lang="en-US" dirty="0"/>
          </a:p>
          <a:p>
            <a:pPr marL="118872" indent="0">
              <a:buNone/>
            </a:pPr>
            <a:r>
              <a:rPr lang="en-US" dirty="0"/>
              <a:t>	-</a:t>
            </a:r>
            <a:r>
              <a:rPr lang="en-US" dirty="0">
                <a:hlinkClick r:id="rId2"/>
              </a:rPr>
              <a:t>DPT Manual </a:t>
            </a:r>
            <a:r>
              <a:rPr lang="en-US" dirty="0"/>
              <a:t>– Out of County</a:t>
            </a:r>
          </a:p>
          <a:p>
            <a:pPr marL="118872" indent="0">
              <a:buNone/>
            </a:pPr>
            <a:r>
              <a:rPr lang="en-US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5433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11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362200"/>
            <a:ext cx="7408333" cy="37639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Please arrive on time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Call or text if you are running late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No cell phone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No internet/e-mail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If you have a question, please raise your hand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Do not ask your coworkers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/>
              <a:t>Plenty of breaks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</a:t>
            </a:r>
          </a:p>
        </p:txBody>
      </p:sp>
    </p:spTree>
    <p:extLst>
      <p:ext uri="{BB962C8B-B14F-4D97-AF65-F5344CB8AC3E}">
        <p14:creationId xmlns:p14="http://schemas.microsoft.com/office/powerpoint/2010/main" val="35089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Incarcerated persons command wishes to pick up upon release.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Do not hold them past their release </a:t>
            </a:r>
          </a:p>
          <a:p>
            <a:pPr marL="36576" indent="0">
              <a:buNone/>
            </a:pPr>
            <a:r>
              <a:rPr lang="en-US" dirty="0"/>
              <a:t>    date.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Notify Supervisor if not picked up</a:t>
            </a:r>
          </a:p>
          <a:p>
            <a:pPr marL="36576" indent="0">
              <a:buNone/>
            </a:pPr>
            <a:r>
              <a:rPr lang="en-US" dirty="0"/>
              <a:t>    within 8 </a:t>
            </a:r>
            <a:r>
              <a:rPr lang="en-US" dirty="0" err="1"/>
              <a:t>hrs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Military Hold Authorization 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86" y="3152775"/>
            <a:ext cx="297141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32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/>
              <a:t>VINE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379"/>
            <a:ext cx="82296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VINE PowerPoint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does VINE stand for?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Victim Information &amp; Notification Everyday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What 2 ways can VINE info &amp; registration be accessed?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Online: </a:t>
            </a:r>
            <a:r>
              <a:rPr lang="en-US" b="1" dirty="0">
                <a:solidFill>
                  <a:schemeClr val="accent2"/>
                </a:solidFill>
                <a:hlinkClick r:id="rId3"/>
              </a:rPr>
              <a:t>www.vinelink.com</a:t>
            </a:r>
            <a:r>
              <a:rPr lang="en-US" b="1" dirty="0">
                <a:solidFill>
                  <a:schemeClr val="accent2"/>
                </a:solidFill>
              </a:rPr>
              <a:t> call: 1-877-411-5588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Upon registering what info is needed?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Offenders name and booking number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True OR False: Vine automated system will continue to call the victim until a 4-digit pin code is entered.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True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Why is it imperative to have the correct Release Type/Release to Agency?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For accurate monitoring of the individual once they are release from county jail.</a:t>
            </a:r>
          </a:p>
        </p:txBody>
      </p:sp>
    </p:spTree>
    <p:extLst>
      <p:ext uri="{BB962C8B-B14F-4D97-AF65-F5344CB8AC3E}">
        <p14:creationId xmlns:p14="http://schemas.microsoft.com/office/powerpoint/2010/main" val="8815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PKUP’s/Releases PCO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&amp; process reports</a:t>
            </a:r>
          </a:p>
          <a:p>
            <a:r>
              <a:rPr lang="en-US" dirty="0"/>
              <a:t>IMS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66080" b="71607"/>
          <a:stretch/>
        </p:blipFill>
        <p:spPr bwMode="auto">
          <a:xfrm>
            <a:off x="228600" y="3048000"/>
            <a:ext cx="3994152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28532" r="19903" b="27112"/>
          <a:stretch/>
        </p:blipFill>
        <p:spPr bwMode="auto">
          <a:xfrm>
            <a:off x="4547112" y="3129311"/>
            <a:ext cx="4215887" cy="346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257800" y="3838100"/>
            <a:ext cx="2286000" cy="381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5181599"/>
            <a:ext cx="1981199" cy="464365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37241" y="5645965"/>
            <a:ext cx="1066800" cy="235765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DAPU</a:t>
            </a:r>
          </a:p>
          <a:p>
            <a:endParaRPr lang="en-US" dirty="0"/>
          </a:p>
          <a:p>
            <a:r>
              <a:rPr lang="en-US" dirty="0"/>
              <a:t>GPS</a:t>
            </a:r>
          </a:p>
          <a:p>
            <a:endParaRPr lang="en-US" dirty="0"/>
          </a:p>
          <a:p>
            <a:r>
              <a:rPr lang="en-US" dirty="0"/>
              <a:t>JBCT</a:t>
            </a:r>
          </a:p>
          <a:p>
            <a:endParaRPr lang="en-US" dirty="0"/>
          </a:p>
          <a:p>
            <a:r>
              <a:rPr lang="en-US" dirty="0"/>
              <a:t>LEPU</a:t>
            </a:r>
          </a:p>
          <a:p>
            <a:endParaRPr lang="en-US" dirty="0"/>
          </a:p>
          <a:p>
            <a:r>
              <a:rPr lang="en-US" dirty="0"/>
              <a:t>PKUP</a:t>
            </a:r>
          </a:p>
          <a:p>
            <a:endParaRPr lang="en-US" dirty="0"/>
          </a:p>
          <a:p>
            <a:r>
              <a:rPr lang="en-US" dirty="0"/>
              <a:t>RPCO</a:t>
            </a:r>
          </a:p>
          <a:p>
            <a:endParaRPr lang="en-US" dirty="0"/>
          </a:p>
          <a:p>
            <a:r>
              <a:rPr lang="en-US" dirty="0"/>
              <a:t>TRANS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4" b="89441" l="639" r="92013">
                        <a14:foregroundMark x1="5112" y1="52795" x2="5112" y2="52795"/>
                        <a14:foregroundMark x1="58147" y1="6832" x2="58147" y2="6832"/>
                        <a14:foregroundMark x1="81470" y1="68944" x2="81470" y2="68944"/>
                        <a14:foregroundMark x1="75399" y1="66460" x2="75399" y2="66460"/>
                        <a14:foregroundMark x1="75719" y1="77019" x2="75719" y2="77019"/>
                        <a14:foregroundMark x1="84026" y1="78882" x2="84026" y2="78882"/>
                        <a14:foregroundMark x1="74760" y1="83230" x2="74760" y2="83230"/>
                        <a14:foregroundMark x1="92332" y1="83230" x2="92332" y2="83230"/>
                        <a14:foregroundMark x1="87220" y1="16770" x2="87220" y2="16770"/>
                        <a14:foregroundMark x1="61022" y1="27329" x2="61022" y2="27329"/>
                        <a14:foregroundMark x1="958" y1="67081" x2="958" y2="67081"/>
                        <a14:foregroundMark x1="53035" y1="65217" x2="53035" y2="65217"/>
                        <a14:foregroundMark x1="68690" y1="2484" x2="68690" y2="2484"/>
                        <a14:foregroundMark x1="61022" y1="36025" x2="61022" y2="36025"/>
                        <a14:foregroundMark x1="53035" y1="86957" x2="53035" y2="8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67200"/>
            <a:ext cx="4191000" cy="2155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85" y="1524000"/>
            <a:ext cx="393963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114800" cy="5257800"/>
          </a:xfrm>
        </p:spPr>
        <p:txBody>
          <a:bodyPr numCol="2">
            <a:normAutofit/>
          </a:bodyPr>
          <a:lstStyle/>
          <a:p>
            <a:pPr marL="118872" indent="0">
              <a:buNone/>
            </a:pPr>
            <a:endParaRPr lang="en-US" sz="2600" dirty="0"/>
          </a:p>
          <a:p>
            <a:r>
              <a:rPr lang="en-US" sz="2600" dirty="0"/>
              <a:t>DUBON</a:t>
            </a:r>
          </a:p>
          <a:p>
            <a:pPr marL="118872" indent="0">
              <a:buNone/>
            </a:pPr>
            <a:endParaRPr lang="en-US" sz="2600" dirty="0"/>
          </a:p>
          <a:p>
            <a:r>
              <a:rPr lang="en-US" sz="2600" dirty="0"/>
              <a:t>JUAREZ</a:t>
            </a:r>
          </a:p>
          <a:p>
            <a:pPr marL="118872" indent="0">
              <a:buNone/>
            </a:pPr>
            <a:endParaRPr lang="en-US" sz="2600" dirty="0"/>
          </a:p>
          <a:p>
            <a:r>
              <a:rPr lang="en-US" sz="2600" dirty="0"/>
              <a:t>MILLER</a:t>
            </a:r>
          </a:p>
          <a:p>
            <a:endParaRPr lang="en-US" sz="2600" dirty="0"/>
          </a:p>
          <a:p>
            <a:r>
              <a:rPr lang="en-US" sz="2600" dirty="0"/>
              <a:t>MORENO</a:t>
            </a:r>
          </a:p>
          <a:p>
            <a:pPr marL="118872" indent="0">
              <a:buNone/>
            </a:pPr>
            <a:endParaRPr lang="en-US" sz="2600" dirty="0"/>
          </a:p>
          <a:p>
            <a:r>
              <a:rPr lang="en-US" sz="2600" dirty="0"/>
              <a:t>ROSAS</a:t>
            </a:r>
          </a:p>
          <a:p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715000" y="2000310"/>
            <a:ext cx="3429000" cy="4476689"/>
          </a:xfrm>
        </p:spPr>
        <p:txBody>
          <a:bodyPr>
            <a:normAutofit/>
          </a:bodyPr>
          <a:lstStyle/>
          <a:p>
            <a:r>
              <a:rPr lang="en-US" dirty="0"/>
              <a:t>VELASCO</a:t>
            </a:r>
          </a:p>
          <a:p>
            <a:endParaRPr lang="en-US" dirty="0"/>
          </a:p>
          <a:p>
            <a:r>
              <a:rPr lang="en-US" dirty="0"/>
              <a:t>WASHINGTON</a:t>
            </a:r>
          </a:p>
          <a:p>
            <a:endParaRPr lang="en-US" dirty="0"/>
          </a:p>
          <a:p>
            <a:r>
              <a:rPr lang="en-US" dirty="0"/>
              <a:t>WEINAPPLE</a:t>
            </a:r>
          </a:p>
          <a:p>
            <a:endParaRPr lang="en-US" dirty="0"/>
          </a:p>
          <a:p>
            <a:r>
              <a:rPr lang="en-US" dirty="0"/>
              <a:t>WRIGHT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sz="2000" dirty="0"/>
              <a:t>*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78D0FD-C49A-4C3A-A313-137B2BE0E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47910"/>
            <a:ext cx="4175075" cy="50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6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1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Brush Script MT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3E0EC4-63FF-4A08-A232-B0762D5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60" y="1359694"/>
            <a:ext cx="5382579" cy="99417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Procedure M.5 – Taking appropriate action </a:t>
            </a:r>
          </a:p>
        </p:txBody>
      </p:sp>
      <p:cxnSp>
        <p:nvCxnSpPr>
          <p:cNvPr id="1072" name="Straight Connector 1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377005"/>
            <a:ext cx="4571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AB7B4A-ED87-4D9B-9780-AF98BC5A2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873" y="2573875"/>
            <a:ext cx="4436697" cy="2924431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indent="-17145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witness a medical emergency…</a:t>
            </a:r>
          </a:p>
          <a:p>
            <a:pPr algn="l"/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7145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Notify sworn/medical staff immediately”</a:t>
            </a:r>
          </a:p>
        </p:txBody>
      </p:sp>
      <p:pic>
        <p:nvPicPr>
          <p:cNvPr id="1026" name="Picture 2" descr="Code of Conduct, Compliance Policies and Procedures-Part I - FCPA &amp;  Compliance Law Blog - Corporate - LexisNexis® Legal Newsroom">
            <a:extLst>
              <a:ext uri="{FF2B5EF4-FFF2-40B4-BE49-F238E27FC236}">
                <a16:creationId xmlns:a16="http://schemas.microsoft.com/office/drawing/2014/main" id="{81498D29-31C2-405F-BC39-97210178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3892" b="1"/>
          <a:stretch/>
        </p:blipFill>
        <p:spPr bwMode="auto">
          <a:xfrm>
            <a:off x="5722296" y="1514479"/>
            <a:ext cx="3421697" cy="38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3" name="Straight Connector 115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1790" y="857250"/>
            <a:ext cx="0" cy="5143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2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San Diego Sheriff's Intranet</a:t>
            </a:r>
          </a:p>
          <a:p>
            <a:pPr lvl="0"/>
            <a:r>
              <a:rPr lang="en-US" dirty="0"/>
              <a:t>DPD Web page</a:t>
            </a:r>
          </a:p>
          <a:p>
            <a:pPr lvl="0"/>
            <a:r>
              <a:rPr lang="en-US" dirty="0"/>
              <a:t>Who's In Jail? </a:t>
            </a:r>
          </a:p>
          <a:p>
            <a:pPr lvl="0"/>
            <a:r>
              <a:rPr lang="en-US" dirty="0"/>
              <a:t>SD Law</a:t>
            </a:r>
          </a:p>
          <a:p>
            <a:pPr lvl="0"/>
            <a:r>
              <a:rPr lang="en-US" dirty="0"/>
              <a:t>Superior Court Bail Schedule</a:t>
            </a:r>
          </a:p>
          <a:p>
            <a:pPr lvl="0"/>
            <a:r>
              <a:rPr lang="en-US" dirty="0"/>
              <a:t>Bail Out Schedule for Superior Court Warrants</a:t>
            </a:r>
          </a:p>
          <a:p>
            <a:pPr lvl="0"/>
            <a:r>
              <a:rPr lang="en-US" dirty="0"/>
              <a:t>California Law</a:t>
            </a:r>
          </a:p>
          <a:p>
            <a:pPr lvl="0"/>
            <a:r>
              <a:rPr lang="en-US" dirty="0"/>
              <a:t>DPT Manual</a:t>
            </a:r>
          </a:p>
          <a:p>
            <a:pPr lvl="0"/>
            <a:r>
              <a:rPr lang="en-US" dirty="0"/>
              <a:t>Department P&amp;P</a:t>
            </a:r>
          </a:p>
          <a:p>
            <a:pPr lvl="0"/>
            <a:r>
              <a:rPr lang="en-US" dirty="0"/>
              <a:t>DIA Manual</a:t>
            </a:r>
          </a:p>
          <a:p>
            <a:pPr lvl="0"/>
            <a:r>
              <a:rPr lang="en-US" dirty="0"/>
              <a:t>Detentions P&amp;P</a:t>
            </a:r>
          </a:p>
          <a:p>
            <a:pPr lvl="0"/>
            <a:r>
              <a:rPr lang="en-US" dirty="0"/>
              <a:t>Stock Clerk Manual</a:t>
            </a:r>
          </a:p>
          <a:p>
            <a:pPr lvl="0"/>
            <a:r>
              <a:rPr lang="en-US" dirty="0"/>
              <a:t>Training Bulletins</a:t>
            </a:r>
          </a:p>
          <a:p>
            <a:pPr lvl="0"/>
            <a:r>
              <a:rPr lang="en-US" dirty="0"/>
              <a:t>Sentence Calculation Manual</a:t>
            </a:r>
          </a:p>
          <a:p>
            <a:pPr lvl="0"/>
            <a:r>
              <a:rPr lang="en-US" dirty="0"/>
              <a:t>B.A.C.</a:t>
            </a:r>
          </a:p>
          <a:p>
            <a:pPr lvl="0"/>
            <a:r>
              <a:rPr lang="en-US" dirty="0"/>
              <a:t>Daily Release Schedule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600"/>
            <a:ext cx="3505200" cy="34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Responsible for timely &amp; accurate processing of incarcerated persons who are eligible for release.</a:t>
            </a:r>
          </a:p>
          <a:p>
            <a:endParaRPr lang="en-US" dirty="0"/>
          </a:p>
          <a:p>
            <a:r>
              <a:rPr lang="en-US" dirty="0"/>
              <a:t>Each arrest must have a release authorization.</a:t>
            </a:r>
          </a:p>
          <a:p>
            <a:endParaRPr lang="en-US" dirty="0"/>
          </a:p>
          <a:p>
            <a:r>
              <a:rPr lang="en-US" dirty="0"/>
              <a:t>Monitor the Pending Release Queue</a:t>
            </a:r>
          </a:p>
          <a:p>
            <a:endParaRPr lang="en-US" dirty="0"/>
          </a:p>
          <a:p>
            <a:r>
              <a:rPr lang="en-US" dirty="0"/>
              <a:t>Review all paperwork &amp; JIMS to ensure bookings have been processed &amp; accounted for.</a:t>
            </a:r>
          </a:p>
        </p:txBody>
      </p:sp>
    </p:spTree>
    <p:extLst>
      <p:ext uri="{BB962C8B-B14F-4D97-AF65-F5344CB8AC3E}">
        <p14:creationId xmlns:p14="http://schemas.microsoft.com/office/powerpoint/2010/main" val="215025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778755"/>
            <a:ext cx="7543800" cy="377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5" b="66901"/>
          <a:stretch/>
        </p:blipFill>
        <p:spPr bwMode="auto">
          <a:xfrm>
            <a:off x="240250" y="152400"/>
            <a:ext cx="37069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4572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IMS	 BOOK 	       PENDING RELEASES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0" y="641866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91200" y="641866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3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r="35014" b="58362"/>
          <a:stretch/>
        </p:blipFill>
        <p:spPr bwMode="auto">
          <a:xfrm>
            <a:off x="1219200" y="164608"/>
            <a:ext cx="6172200" cy="1283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66800" y="1752600"/>
            <a:ext cx="667639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/>
              <a:t>How to Pre-Release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58849" b="70124"/>
          <a:stretch/>
        </p:blipFill>
        <p:spPr bwMode="auto">
          <a:xfrm>
            <a:off x="304800" y="973168"/>
            <a:ext cx="4935092" cy="34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3"/>
          <a:stretch/>
        </p:blipFill>
        <p:spPr bwMode="auto">
          <a:xfrm>
            <a:off x="228600" y="4724400"/>
            <a:ext cx="8610600" cy="192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2514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IMS        BOOK        FINAL RELEASE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237927" y="2717442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2717442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40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Indicate the adjudication or completion of a charge or arrest.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Used as a tracking mechanism.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Becomes a part of the incarcerated person’s Criminal History.</a:t>
            </a:r>
          </a:p>
        </p:txBody>
      </p:sp>
    </p:spTree>
    <p:extLst>
      <p:ext uri="{BB962C8B-B14F-4D97-AF65-F5344CB8AC3E}">
        <p14:creationId xmlns:p14="http://schemas.microsoft.com/office/powerpoint/2010/main" val="2608966108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Road trip photo album_CLR_v2" id="{D4ABD6F2-7360-4B26-84C0-1E4AF12E97AE}" vid="{C067C9AF-8223-40F4-9238-F2AC1B9EB8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9710BD-CE85-43EC-B66B-94A05CE36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C17754-C0CF-4F96-8DFD-9E719E6F59CE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0F8F04D-BA12-466A-9AA5-13568A5BBD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2406</TotalTime>
  <Words>653</Words>
  <Application>Microsoft Office PowerPoint</Application>
  <PresentationFormat>On-screen Show (4:3)</PresentationFormat>
  <Paragraphs>210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Brush Script MT</vt:lpstr>
      <vt:lpstr>Calibri</vt:lpstr>
      <vt:lpstr>Comic Sans MS</vt:lpstr>
      <vt:lpstr>Franklin Gothic Book</vt:lpstr>
      <vt:lpstr>Wingdings</vt:lpstr>
      <vt:lpstr>Wingdings 2</vt:lpstr>
      <vt:lpstr>Technic</vt:lpstr>
      <vt:lpstr>Office Theme</vt:lpstr>
      <vt:lpstr>Phase III</vt:lpstr>
      <vt:lpstr>Ground Rules</vt:lpstr>
      <vt:lpstr>Policy and Procedure M.5 – Taking appropriate action </vt:lpstr>
      <vt:lpstr>Navigation</vt:lpstr>
      <vt:lpstr>PRE-RELEASE</vt:lpstr>
      <vt:lpstr>PowerPoint Presentation</vt:lpstr>
      <vt:lpstr>PowerPoint Presentation</vt:lpstr>
      <vt:lpstr>How to Pre-Release</vt:lpstr>
      <vt:lpstr>Dispositions</vt:lpstr>
      <vt:lpstr>Disposition Types</vt:lpstr>
      <vt:lpstr>Wants &amp; Warrants</vt:lpstr>
      <vt:lpstr>Related Addresses</vt:lpstr>
      <vt:lpstr>Release Reports</vt:lpstr>
      <vt:lpstr>Release Reports – Notice To Appear</vt:lpstr>
      <vt:lpstr>Post Notifications</vt:lpstr>
      <vt:lpstr>Demographic Detail Tab</vt:lpstr>
      <vt:lpstr>Pending Release Queue</vt:lpstr>
      <vt:lpstr>Exercises</vt:lpstr>
      <vt:lpstr>Out of County Releases</vt:lpstr>
      <vt:lpstr>Military</vt:lpstr>
      <vt:lpstr>VINE</vt:lpstr>
      <vt:lpstr>Special PKUP’s/Releases PCO</vt:lpstr>
      <vt:lpstr>Event Type</vt:lpstr>
      <vt:lpstr>Exercises</vt:lpstr>
    </vt:vector>
  </TitlesOfParts>
  <Company>SDSD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III</dc:title>
  <dc:creator>SDSD</dc:creator>
  <cp:lastModifiedBy>Parker, Winthrop</cp:lastModifiedBy>
  <cp:revision>125</cp:revision>
  <dcterms:created xsi:type="dcterms:W3CDTF">2017-10-06T19:22:45Z</dcterms:created>
  <dcterms:modified xsi:type="dcterms:W3CDTF">2022-04-18T19:47:42Z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0x010100728E4A89D26E4B4CA84F9AEF06FF393F</vt:lpwstr>
  </property>
</Properties>
</file>