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5" r:id="rId6"/>
    <p:sldId id="276" r:id="rId7"/>
    <p:sldId id="288" r:id="rId8"/>
    <p:sldId id="258" r:id="rId9"/>
    <p:sldId id="274" r:id="rId10"/>
    <p:sldId id="271" r:id="rId11"/>
    <p:sldId id="287" r:id="rId12"/>
    <p:sldId id="282" r:id="rId13"/>
    <p:sldId id="283" r:id="rId14"/>
    <p:sldId id="284" r:id="rId15"/>
    <p:sldId id="285" r:id="rId16"/>
    <p:sldId id="27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10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6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7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6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7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35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52" y="78141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33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7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87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87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2430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9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7" y="1678110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76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43" y="1678110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17" y="1678110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hyperlink" Target="http://www.google.com/url?sa=i&amp;rct=j&amp;q=&amp;esrc=s&amp;source=images&amp;cd=&amp;cad=rja&amp;uact=8&amp;ved=2ahUKEwi5odnL7YDZAhVX7mMKHfO-C0IQjRx6BAgAEAY&amp;url=http://despicableme.wikia.com/wiki/File:The_Lorax_Lorax_Wiki.jpg&amp;psig=AOvVaw24_zpVlYtFxvIRLB0JMHN-&amp;ust=151744185623159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sa=i&amp;rct=j&amp;q=&amp;esrc=s&amp;source=images&amp;cd=&amp;cad=rja&amp;uact=8&amp;ved=2ahUKEwjCyLng8IDZAhVLyWMKHSLWDkgQjRx6BAgAEAY&amp;url=https://www.pinterest.co.uk/texasdiva74/hello-kitty-mashups/&amp;psig=AOvVaw0V0IeOWQi6OWqsdRRttx0Q&amp;ust=1517442695665913" TargetMode="Externa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hyperlink" Target="http://www.google.com/url?sa=i&amp;rct=j&amp;q=&amp;esrc=s&amp;source=images&amp;cd=&amp;cad=rja&amp;uact=8&amp;ved=&amp;url=http://despicableme.wikia.com/wiki/The_Once-ler&amp;psig=AOvVaw00xsn0gI3GmG142k0wp4vh&amp;ust=1517503808889563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google.com/url?sa=i&amp;rct=j&amp;q=&amp;esrc=s&amp;source=images&amp;cd=&amp;cad=rja&amp;uact=8&amp;ved=2ahUKEwjcppi01ILZAhUIMGMKHQFyDM8QjRx6BAgAEAY&amp;url=http://clipart-library.com/clipart/917995.htm&amp;psig=AOvVaw00xsn0gI3GmG142k0wp4vh&amp;ust=151750380888956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ved=2ahUKEwiTrs-J1YLZAhUE7GMKHWgmByQQjRx6BAgAEAY&amp;url=http://www.pinsdaddy.com/lorax-fish_jC|mwFDjp*yv7pXRD1XJ|RFMA8Ne5zqFy*qRxmnKFOw/&amp;psig=AOvVaw315GpJedaGH798LKQBehPa&amp;ust=1517503992663926" TargetMode="Externa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hyperlink" Target="http://www.google.com/url?sa=i&amp;rct=j&amp;q=&amp;esrc=s&amp;source=images&amp;cd=&amp;cad=rja&amp;uact=8&amp;ved=2ahUKEwj2zr6_moPZAhUH-2MKHWd2C6sQjRx6BAgAEAY&amp;url=http://despicableme.wikia.com/wiki/Audrey&amp;psig=AOvVaw0BsbdKoONYV0Bl4QCpQR1O&amp;ust=15175226353495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s://giphy.com/gifs/cartoon-annoying-the-lorax-IocSMCMGytCT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2ahUKEwjwypujmoPZAhUB52MKHUdECSEQjRx6BAgAEAY&amp;url=http://villains.wikia.com/wiki/Aloysius_O'Hare&amp;psig=AOvVaw1vbKojjjnlMK-Dg94wOX0e&amp;ust=15175225746854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om/url?sa=i&amp;rct=j&amp;q=&amp;esrc=s&amp;source=images&amp;cd=&amp;cad=rja&amp;uact=8&amp;ved=2ahUKEwja8bTlmoPZAhUC9GMKHXnhAnEQjRx6BAgAEAY&amp;url=http://hero.wikia.com/wiki/Ted_Wiggins&amp;psig=AOvVaw3H0iYhU4tirY0KYF1nVE_3&amp;ust=15175227130394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hyperlink" Target="http://www.google.com/url?sa=i&amp;rct=j&amp;q=&amp;esrc=s&amp;source=images&amp;cd=&amp;cad=rja&amp;uact=8&amp;ved=2ahUKEwjYjLKjmYPZAhUOyGMKHYLYDwoQjRx6BAgAEAY&amp;url=http://collider.com/the-lorax-movie-images/&amp;psig=AOvVaw215ryufz8MOLFlv_HgerA-&amp;ust=15175222812717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url?sa=i&amp;rct=j&amp;q=&amp;esrc=s&amp;source=images&amp;cd=&amp;cad=rja&amp;uact=8&amp;ved=2ahUKEwiglOPh0oLZAhUJ-mMKHePvBSAQjRx6BAgAEAY&amp;url=https://www.plt.org/educator-tips/the-lorax-lesson-plans&amp;psig=AOvVaw3WonLSjkV2rjLcSonbcvJP&amp;ust=15175033778205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Xmqmp0oLZAhVS8WMKHaq-DikQjRx6BAgAEAY&amp;url=http://seuss.wikia.com/wiki/File:The_lorax_flower.jpg&amp;psig=AOvVaw1s-qz8CWu0eIP_jDC0a89n&amp;ust=15175032489754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m/url?sa=i&amp;rct=j&amp;q=&amp;esrc=s&amp;source=images&amp;cd=&amp;cad=rja&amp;uact=8&amp;ved=2ahUKEwiC3diO04LZAhVO-2MKHSxRAG8QjRx6BAgAEAY&amp;url=https://ihlosih.deviantart.com/art/Margo-297820894&amp;psig=AOvVaw3WonLSjkV2rjLcSonbcvJP&amp;ust=151750337782053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4</a:t>
            </a:r>
          </a:p>
        </p:txBody>
      </p:sp>
      <p:pic>
        <p:nvPicPr>
          <p:cNvPr id="1026" name="Picture 2" descr="Image result for the lora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5" r="89879">
                        <a14:backgroundMark x1="70040" y1="94118" x2="70040" y2="9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72" y="3916074"/>
            <a:ext cx="1569680" cy="12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traditional hello kitty yoda ghos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5253" y="-1927225"/>
            <a:ext cx="40290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traditional hello kitty yoda ghos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47653" y="-1774825"/>
            <a:ext cx="40290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203" l="2981" r="97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69" y="5057361"/>
            <a:ext cx="616080" cy="52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7" b="95070" l="2727" r="96061">
                        <a14:foregroundMark x1="40000" y1="23592" x2="40000" y2="23592"/>
                        <a14:foregroundMark x1="36667" y1="19718" x2="36667" y2="19718"/>
                        <a14:foregroundMark x1="33939" y1="15141" x2="33939" y2="15141"/>
                        <a14:foregroundMark x1="32121" y1="11972" x2="32121" y2="11972"/>
                        <a14:foregroundMark x1="30000" y1="10211" x2="30000" y2="10211"/>
                        <a14:foregroundMark x1="43333" y1="27465" x2="43333" y2="27465"/>
                        <a14:foregroundMark x1="42424" y1="24648" x2="42424" y2="24648"/>
                        <a14:foregroundMark x1="38788" y1="23944" x2="38788" y2="23944"/>
                        <a14:foregroundMark x1="37879" y1="21479" x2="37879" y2="21479"/>
                        <a14:foregroundMark x1="37273" y1="19014" x2="37273" y2="19014"/>
                        <a14:foregroundMark x1="34848" y1="17606" x2="34848" y2="17606"/>
                        <a14:foregroundMark x1="33939" y1="16901" x2="33939" y2="16901"/>
                        <a14:foregroundMark x1="32121" y1="14085" x2="32121" y2="14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4419" r="10258" b="5809"/>
          <a:stretch/>
        </p:blipFill>
        <p:spPr bwMode="auto">
          <a:xfrm>
            <a:off x="8529409" y="4564282"/>
            <a:ext cx="955019" cy="11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8" y="1759023"/>
            <a:ext cx="10655300" cy="299085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2330" y="2829503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Local Prison Commit 4 </a:t>
            </a:r>
            <a:r>
              <a:rPr lang="en-US" dirty="0" err="1">
                <a:solidFill>
                  <a:schemeClr val="tx2"/>
                </a:solidFill>
              </a:rPr>
              <a:t>yrs</a:t>
            </a:r>
            <a:r>
              <a:rPr lang="en-US" dirty="0">
                <a:solidFill>
                  <a:schemeClr val="tx2"/>
                </a:solidFill>
              </a:rPr>
              <a:t>/29 TCC </a:t>
            </a:r>
            <a:r>
              <a:rPr lang="en-US" dirty="0">
                <a:solidFill>
                  <a:prstClr val="white"/>
                </a:solidFill>
              </a:rPr>
              <a:t>/ 2/2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0613" y="392205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1170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0613" y="435436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LPAP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213" y="3188732"/>
            <a:ext cx="294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Awt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Pkg</a:t>
            </a:r>
            <a:r>
              <a:rPr lang="en-US" dirty="0">
                <a:solidFill>
                  <a:schemeClr val="tx2"/>
                </a:solidFill>
              </a:rPr>
              <a:t> (today's date)</a:t>
            </a:r>
          </a:p>
        </p:txBody>
      </p:sp>
    </p:spTree>
    <p:extLst>
      <p:ext uri="{BB962C8B-B14F-4D97-AF65-F5344CB8AC3E}">
        <p14:creationId xmlns:p14="http://schemas.microsoft.com/office/powerpoint/2010/main" val="23107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9787"/>
            <a:ext cx="4572000" cy="838200"/>
          </a:xfrm>
        </p:spPr>
        <p:txBody>
          <a:bodyPr/>
          <a:lstStyle/>
          <a:p>
            <a:r>
              <a:rPr lang="en-US" dirty="0"/>
              <a:t>Example #2: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2" y="843644"/>
            <a:ext cx="8235070" cy="60143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7772" y="3771899"/>
            <a:ext cx="3381828" cy="25037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32914" y="3730171"/>
            <a:ext cx="3009928" cy="33382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50514" y="4419600"/>
            <a:ext cx="1892328" cy="142965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15028" y="4022271"/>
            <a:ext cx="4405085" cy="2304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1" y="1676403"/>
            <a:ext cx="11124307" cy="354437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3600" y="2819400"/>
            <a:ext cx="593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Local Prison Commit 4 </a:t>
            </a:r>
            <a:r>
              <a:rPr lang="en-US" sz="1400" dirty="0" err="1">
                <a:solidFill>
                  <a:prstClr val="black"/>
                </a:solidFill>
              </a:rPr>
              <a:t>yrs</a:t>
            </a:r>
            <a:r>
              <a:rPr lang="en-US" sz="1400" dirty="0">
                <a:solidFill>
                  <a:prstClr val="black"/>
                </a:solidFill>
              </a:rPr>
              <a:t>/2 </a:t>
            </a:r>
            <a:r>
              <a:rPr lang="en-US" sz="1400" dirty="0" err="1">
                <a:solidFill>
                  <a:prstClr val="black"/>
                </a:solidFill>
              </a:rPr>
              <a:t>yrs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susp</a:t>
            </a:r>
            <a:r>
              <a:rPr lang="en-US" sz="1400" dirty="0">
                <a:solidFill>
                  <a:prstClr val="black"/>
                </a:solidFill>
              </a:rPr>
              <a:t>/184 </a:t>
            </a:r>
            <a:r>
              <a:rPr lang="en-US" sz="1400" dirty="0" err="1">
                <a:solidFill>
                  <a:prstClr val="black"/>
                </a:solidFill>
              </a:rPr>
              <a:t>tcc</a:t>
            </a:r>
            <a:r>
              <a:rPr lang="en-US" sz="1400" dirty="0">
                <a:solidFill>
                  <a:prstClr val="black"/>
                </a:solidFill>
              </a:rPr>
              <a:t> 2/2</a:t>
            </a:r>
          </a:p>
          <a:p>
            <a:r>
              <a:rPr lang="en-US" sz="1400" dirty="0" err="1">
                <a:solidFill>
                  <a:prstClr val="black"/>
                </a:solidFill>
              </a:rPr>
              <a:t>Awt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Pkg</a:t>
            </a:r>
            <a:r>
              <a:rPr lang="en-US" sz="1400" dirty="0">
                <a:solidFill>
                  <a:prstClr val="black"/>
                </a:solidFill>
              </a:rPr>
              <a:t> (Today's date)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841" y="3954247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ICS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ICS</a:t>
            </a:r>
          </a:p>
          <a:p>
            <a:r>
              <a:rPr lang="en-US" sz="1200" dirty="0">
                <a:solidFill>
                  <a:prstClr val="black"/>
                </a:solidFill>
              </a:rPr>
              <a:t>LPAP</a:t>
            </a:r>
          </a:p>
        </p:txBody>
      </p:sp>
    </p:spTree>
    <p:extLst>
      <p:ext uri="{BB962C8B-B14F-4D97-AF65-F5344CB8AC3E}">
        <p14:creationId xmlns:p14="http://schemas.microsoft.com/office/powerpoint/2010/main" val="16375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Applestein</a:t>
            </a:r>
            <a:endParaRPr lang="en-US" dirty="0"/>
          </a:p>
          <a:p>
            <a:r>
              <a:rPr lang="en-US" dirty="0"/>
              <a:t>Covarrubias</a:t>
            </a:r>
          </a:p>
          <a:p>
            <a:r>
              <a:rPr lang="en-US" dirty="0"/>
              <a:t>Day</a:t>
            </a:r>
          </a:p>
          <a:p>
            <a:r>
              <a:rPr lang="en-US" dirty="0" err="1"/>
              <a:t>Demara</a:t>
            </a:r>
            <a:endParaRPr lang="en-US" dirty="0"/>
          </a:p>
          <a:p>
            <a:r>
              <a:rPr lang="en-US" dirty="0"/>
              <a:t>Diaz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Foster</a:t>
            </a:r>
          </a:p>
          <a:p>
            <a:r>
              <a:rPr lang="en-US" dirty="0"/>
              <a:t>Guerrero</a:t>
            </a:r>
          </a:p>
          <a:p>
            <a:r>
              <a:rPr lang="en-US" dirty="0"/>
              <a:t>Rousey</a:t>
            </a:r>
          </a:p>
          <a:p>
            <a:r>
              <a:rPr lang="en-US" dirty="0"/>
              <a:t>Templeton</a:t>
            </a:r>
          </a:p>
          <a:p>
            <a:r>
              <a:rPr lang="en-US" dirty="0"/>
              <a:t>Valencia</a:t>
            </a:r>
          </a:p>
          <a:p>
            <a:endParaRPr lang="en-US" dirty="0"/>
          </a:p>
        </p:txBody>
      </p:sp>
      <p:sp>
        <p:nvSpPr>
          <p:cNvPr id="3" name="AutoShape 2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5257" y="-1089025"/>
            <a:ext cx="455295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7657" y="-936625"/>
            <a:ext cx="455295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057" y="-784225"/>
            <a:ext cx="455295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75" l="1715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19" y="2266755"/>
            <a:ext cx="23622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the lorax characters fis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143" y1="45238" x2="17143" y2="45238"/>
                        <a14:foregroundMark x1="67143" y1="55952" x2="67143" y2="55952"/>
                        <a14:foregroundMark x1="75714" y1="77381" x2="75714" y2="77381"/>
                        <a14:foregroundMark x1="57857" y1="76190" x2="57857" y2="76190"/>
                        <a14:foregroundMark x1="8571" y1="26190" x2="8571" y2="2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23" y="5399324"/>
            <a:ext cx="2431145" cy="14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the lorax movi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1" b="98523" l="1561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48" y="3799112"/>
            <a:ext cx="25099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2984" y="1888761"/>
            <a:ext cx="8050629" cy="496923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Johnson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Parker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Scimeca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1028" name="Picture 4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56" y="1922046"/>
            <a:ext cx="45529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Competency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Determines incarcerated person’s ability to take care of themselves</a:t>
            </a:r>
          </a:p>
          <a:p>
            <a:pPr lvl="1"/>
            <a:r>
              <a:rPr lang="en-US" dirty="0"/>
              <a:t>These hearings suspend all court proceedings</a:t>
            </a:r>
          </a:p>
          <a:p>
            <a:pPr lvl="1"/>
            <a:r>
              <a:rPr lang="en-US" dirty="0"/>
              <a:t>Sent to SUPEF - Psychiatric Examining Facility</a:t>
            </a:r>
          </a:p>
          <a:p>
            <a:pPr lvl="1"/>
            <a:r>
              <a:rPr lang="en-US" dirty="0"/>
              <a:t>Update applicable charges with the FP court date</a:t>
            </a:r>
          </a:p>
          <a:p>
            <a:pPr lvl="1"/>
            <a:r>
              <a:rPr lang="en-US" dirty="0"/>
              <a:t>The last charge will be the mental competency exam with court: SUPEF and ROC: ZE</a:t>
            </a:r>
          </a:p>
          <a:p>
            <a:pPr lvl="1"/>
            <a:r>
              <a:rPr lang="en-US" dirty="0"/>
              <a:t>Enter "Proceedings Suspended per PC 1368" in maintenance notes</a:t>
            </a:r>
            <a:endParaRPr dirty="0"/>
          </a:p>
        </p:txBody>
      </p:sp>
      <p:pic>
        <p:nvPicPr>
          <p:cNvPr id="2050" name="Picture 2" descr="Image result for the lorax movie oha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" y="5178359"/>
            <a:ext cx="1261155" cy="16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 lorax mov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3105161"/>
            <a:ext cx="14382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Competency</a:t>
            </a:r>
            <a:endParaRPr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6154"/>
          <a:stretch/>
        </p:blipFill>
        <p:spPr bwMode="auto">
          <a:xfrm>
            <a:off x="947557" y="1843790"/>
            <a:ext cx="9695459" cy="115907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2114" r="2215" b="3802"/>
          <a:stretch/>
        </p:blipFill>
        <p:spPr bwMode="auto">
          <a:xfrm>
            <a:off x="1085511" y="3267857"/>
            <a:ext cx="8643111" cy="300775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 result for the lorax movi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97989" l="4417" r="60861">
                        <a14:foregroundMark x1="23694" y1="33316" x2="23694" y2="33316"/>
                        <a14:foregroundMark x1="29056" y1="31356" x2="29056" y2="31356"/>
                        <a14:foregroundMark x1="53917" y1="70655" x2="53917" y2="70655"/>
                        <a14:foregroundMark x1="34139" y1="52708" x2="34139" y2="52708"/>
                        <a14:foregroundMark x1="30024" y1="55490" x2="30024" y2="55490"/>
                        <a14:foregroundMark x1="48227" y1="77160" x2="48227" y2="77160"/>
                        <a14:foregroundMark x1="51300" y1="70717" x2="51300" y2="70717"/>
                        <a14:backgroundMark x1="38139" y1="42754" x2="38139" y2="42754"/>
                        <a14:backgroundMark x1="40278" y1="53739" x2="40806" y2="55235"/>
                        <a14:backgroundMark x1="61417" y1="59206" x2="61417" y2="59206"/>
                        <a14:backgroundMark x1="59806" y1="67148" x2="59806" y2="67148"/>
                        <a14:backgroundMark x1="59806" y1="75606" x2="59806" y2="75606"/>
                        <a14:backgroundMark x1="58472" y1="47757" x2="58472" y2="47757"/>
                        <a14:backgroundMark x1="52056" y1="32852" x2="52056" y2="32852"/>
                        <a14:backgroundMark x1="45361" y1="37287" x2="45889" y2="38783"/>
                        <a14:backgroundMark x1="45083" y1="41774" x2="45083" y2="41774"/>
                        <a14:backgroundMark x1="51778" y1="44250" x2="51778" y2="44250"/>
                        <a14:backgroundMark x1="63556" y1="40794" x2="64361" y2="41310"/>
                        <a14:backgroundMark x1="79583" y1="40794" x2="79583" y2="40794"/>
                        <a14:backgroundMark x1="73972" y1="59670" x2="73972" y2="59670"/>
                        <a14:backgroundMark x1="73167" y1="76122" x2="73167" y2="76122"/>
                        <a14:backgroundMark x1="73167" y1="70139" x2="73167" y2="70139"/>
                        <a14:backgroundMark x1="62472" y1="68128" x2="62472" y2="68128"/>
                        <a14:backgroundMark x1="39222" y1="67664" x2="39222" y2="67664"/>
                        <a14:backgroundMark x1="52861" y1="50232" x2="52861" y2="50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7907" r="36451"/>
          <a:stretch/>
        </p:blipFill>
        <p:spPr bwMode="auto">
          <a:xfrm>
            <a:off x="9662777" y="4272208"/>
            <a:ext cx="2794051" cy="23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3" y="117669"/>
            <a:ext cx="10058403" cy="896869"/>
          </a:xfrm>
        </p:spPr>
        <p:txBody>
          <a:bodyPr/>
          <a:lstStyle/>
          <a:p>
            <a:r>
              <a:rPr lang="en-US" dirty="0"/>
              <a:t>Mental Competency</a:t>
            </a:r>
            <a:endParaRPr dirty="0"/>
          </a:p>
        </p:txBody>
      </p:sp>
      <p:pic>
        <p:nvPicPr>
          <p:cNvPr id="2" name="Picture 2" descr="Review: Wretched &amp;quot;The Lorax&amp;quot; is a symbol of everything that&amp;#39;s wrong with  Hollywood">
            <a:extLst>
              <a:ext uri="{FF2B5EF4-FFF2-40B4-BE49-F238E27FC236}">
                <a16:creationId xmlns:a16="http://schemas.microsoft.com/office/drawing/2014/main" id="{3FAD93A4-1823-454F-B4C3-9F7A14E02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5031" l="7668" r="89457">
                        <a14:foregroundMark x1="38019" y1="11180" x2="38019" y2="11180"/>
                        <a14:foregroundMark x1="38019" y1="16149" x2="38019" y2="16149"/>
                        <a14:foregroundMark x1="38019" y1="17391" x2="38019" y2="17391"/>
                        <a14:foregroundMark x1="28754" y1="80745" x2="28754" y2="80745"/>
                        <a14:foregroundMark x1="34824" y1="89441" x2="34824" y2="89441"/>
                        <a14:foregroundMark x1="34824" y1="89441" x2="34824" y2="89441"/>
                        <a14:foregroundMark x1="31949" y1="83851" x2="31629" y2="82609"/>
                        <a14:foregroundMark x1="31629" y1="78882" x2="31629" y2="78882"/>
                        <a14:foregroundMark x1="28435" y1="88199" x2="28435" y2="88199"/>
                        <a14:foregroundMark x1="30671" y1="91925" x2="31310" y2="92547"/>
                        <a14:foregroundMark x1="31629" y1="95652" x2="31629" y2="95652"/>
                        <a14:foregroundMark x1="12780" y1="50932" x2="12780" y2="50932"/>
                        <a14:foregroundMark x1="7668" y1="31677" x2="7668" y2="31677"/>
                        <a14:foregroundMark x1="7987" y1="31677" x2="7987" y2="31677"/>
                        <a14:foregroundMark x1="9265" y1="38509" x2="9265" y2="38509"/>
                        <a14:foregroundMark x1="13099" y1="57143" x2="13099" y2="57143"/>
                        <a14:foregroundMark x1="71885" y1="22360" x2="71885" y2="22360"/>
                        <a14:foregroundMark x1="69649" y1="20497" x2="69649" y2="20497"/>
                        <a14:foregroundMark x1="71565" y1="28571" x2="72204" y2="28571"/>
                        <a14:foregroundMark x1="77636" y1="20497" x2="77636" y2="20497"/>
                        <a14:foregroundMark x1="17572" y1="63354" x2="17572" y2="63354"/>
                        <a14:foregroundMark x1="11182" y1="45342" x2="11182" y2="45342"/>
                        <a14:foregroundMark x1="22684" y1="68323" x2="22684" y2="68323"/>
                        <a14:foregroundMark x1="19808" y1="68944" x2="19808" y2="68944"/>
                        <a14:foregroundMark x1="17572" y1="63975" x2="17572" y2="63975"/>
                        <a14:foregroundMark x1="19489" y1="65217" x2="19489" y2="65217"/>
                        <a14:foregroundMark x1="22364" y1="72671" x2="22364" y2="72671"/>
                        <a14:backgroundMark x1="17252" y1="88820" x2="17252" y2="88820"/>
                        <a14:backgroundMark x1="57827" y1="62733" x2="57827" y2="62733"/>
                        <a14:backgroundMark x1="55591" y1="57143" x2="55591" y2="57143"/>
                        <a14:backgroundMark x1="56230" y1="54658" x2="56230" y2="54658"/>
                        <a14:backgroundMark x1="67412" y1="59006" x2="68051" y2="59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759"/>
          <a:stretch/>
        </p:blipFill>
        <p:spPr bwMode="auto">
          <a:xfrm>
            <a:off x="-370073" y="4262658"/>
            <a:ext cx="2736756" cy="25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79533-E98F-45A8-939D-2C9176A8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5" y="1281953"/>
            <a:ext cx="10058400" cy="4699747"/>
          </a:xfrm>
        </p:spPr>
        <p:txBody>
          <a:bodyPr/>
          <a:lstStyle/>
          <a:p>
            <a:r>
              <a:rPr lang="en-US" dirty="0"/>
              <a:t>Once the paper is received and updated </a:t>
            </a:r>
          </a:p>
          <a:p>
            <a:pPr lvl="1"/>
            <a:r>
              <a:rPr lang="en-US" dirty="0"/>
              <a:t>Scan the court paper and email it to: </a:t>
            </a:r>
          </a:p>
          <a:p>
            <a:pPr lvl="1"/>
            <a:r>
              <a:rPr lang="en-US" dirty="0"/>
              <a:t>Group name: MSD, HIM MHC  </a:t>
            </a:r>
          </a:p>
          <a:p>
            <a:pPr lvl="1"/>
            <a:r>
              <a:rPr lang="en-US" dirty="0"/>
              <a:t>Direct email:  HIMC_MH@sdsheriff.org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1008C-9221-47AD-A667-97AAEB4C4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8203" y="5535646"/>
            <a:ext cx="1743075" cy="1590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51044-2B58-45E8-BB5F-9DC4B44D7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015" y="3130709"/>
            <a:ext cx="8610600" cy="1895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B6A76D-690A-4473-9828-5B94B4866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844" y="5223068"/>
            <a:ext cx="6869205" cy="15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Sentenced to Death or Life in Prison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Sentenced to Death take the document immediately to the on duty DPS</a:t>
            </a:r>
            <a:endParaRPr dirty="0"/>
          </a:p>
          <a:p>
            <a:r>
              <a:rPr lang="en-US" dirty="0"/>
              <a:t>Notify Classification for the following:</a:t>
            </a:r>
          </a:p>
          <a:p>
            <a:pPr lvl="1"/>
            <a:r>
              <a:rPr lang="en-US" dirty="0"/>
              <a:t>Sentenced to Life in prison</a:t>
            </a:r>
          </a:p>
          <a:p>
            <a:pPr lvl="1"/>
            <a:r>
              <a:rPr lang="en-US" dirty="0"/>
              <a:t>Sentenced to Death</a:t>
            </a:r>
          </a:p>
          <a:p>
            <a:pPr lvl="1"/>
            <a:r>
              <a:rPr lang="en-US" dirty="0"/>
              <a:t>Keep Separate/Protective Custody orders</a:t>
            </a:r>
          </a:p>
          <a:p>
            <a:pPr marL="457200" lvl="1" indent="0">
              <a:buNone/>
            </a:pPr>
            <a:endParaRPr dirty="0"/>
          </a:p>
        </p:txBody>
      </p:sp>
      <p:pic>
        <p:nvPicPr>
          <p:cNvPr id="3074" name="Picture 2" descr="Image result for the lorax tre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07" y="2828937"/>
            <a:ext cx="14097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Court Orders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Court orders requiring compliance from other personnel must be forwarded</a:t>
            </a:r>
          </a:p>
          <a:p>
            <a:r>
              <a:rPr lang="en-US" dirty="0"/>
              <a:t>A copy will be made and given to the appropriate person(s) in a timely manner</a:t>
            </a:r>
            <a:endParaRPr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4702"/>
          <a:stretch/>
        </p:blipFill>
        <p:spPr bwMode="auto">
          <a:xfrm>
            <a:off x="1628005" y="3597639"/>
            <a:ext cx="6811459" cy="3070964"/>
          </a:xfrm>
          <a:prstGeom prst="rect">
            <a:avLst/>
          </a:prstGeom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 Arrow Callout 5"/>
          <p:cNvSpPr/>
          <p:nvPr/>
        </p:nvSpPr>
        <p:spPr>
          <a:xfrm>
            <a:off x="8577888" y="4181257"/>
            <a:ext cx="2230021" cy="1903751"/>
          </a:xfrm>
          <a:prstGeom prst="leftArrowCallout">
            <a:avLst>
              <a:gd name="adj1" fmla="val 27001"/>
              <a:gd name="adj2" fmla="val 33003"/>
              <a:gd name="adj3" fmla="val 19300"/>
              <a:gd name="adj4" fmla="val 7004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Note on the court order the distribution. (Ex. CC Med, CC W/C, etc.)</a:t>
            </a:r>
            <a:endParaRPr lang="en-US" dirty="0">
              <a:effectLst/>
              <a:latin typeface="Cambria"/>
              <a:ea typeface="Calibri"/>
              <a:cs typeface="Times New Roman"/>
            </a:endParaRPr>
          </a:p>
        </p:txBody>
      </p:sp>
      <p:pic>
        <p:nvPicPr>
          <p:cNvPr id="2052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2" b="97824" l="4400" r="90000">
                        <a14:foregroundMark x1="86400" y1="61741" x2="86400" y2="61741"/>
                        <a14:foregroundMark x1="84900" y1="61032" x2="84900" y2="61032"/>
                        <a14:foregroundMark x1="68400" y1="67358" x2="68400" y2="67358"/>
                        <a14:foregroundMark x1="76850" y1="69585" x2="76850" y2="69585"/>
                        <a14:foregroundMark x1="78300" y1="64727" x2="78300" y2="64727"/>
                        <a14:foregroundMark x1="78650" y1="57287" x2="78650" y2="57287"/>
                        <a14:foregroundMark x1="76450" y1="81123" x2="76450" y2="81123"/>
                        <a14:foregroundMark x1="76850" y1="85223" x2="76850" y2="85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" y="4991725"/>
            <a:ext cx="1467915" cy="14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/ Purge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everything!</a:t>
            </a:r>
          </a:p>
          <a:p>
            <a:r>
              <a:rPr lang="en-US" dirty="0"/>
              <a:t>Compare to what is in JIMs</a:t>
            </a:r>
          </a:p>
          <a:p>
            <a:pPr lvl="1"/>
            <a:r>
              <a:rPr lang="en-US" dirty="0"/>
              <a:t>Arrest, charges, bail, case numbers</a:t>
            </a:r>
          </a:p>
          <a:p>
            <a:r>
              <a:rPr lang="en-US" dirty="0"/>
              <a:t>Re-work the sentence calculations and compare to JIMS</a:t>
            </a:r>
          </a:p>
          <a:p>
            <a:r>
              <a:rPr lang="en-US" dirty="0"/>
              <a:t>Run wants and warrants</a:t>
            </a:r>
          </a:p>
        </p:txBody>
      </p:sp>
      <p:pic>
        <p:nvPicPr>
          <p:cNvPr id="1034" name="Picture 10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98" l="4858" r="96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36" y="3597639"/>
            <a:ext cx="1975245" cy="34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DC3D-47BB-4F77-A55B-EA4A505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Purge – Jacket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4C1F-F9BB-41D0-B191-FF0B0B3D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Mugshot</a:t>
            </a:r>
          </a:p>
          <a:p>
            <a:r>
              <a:rPr lang="en-US" dirty="0"/>
              <a:t>J-15/</a:t>
            </a:r>
            <a:r>
              <a:rPr lang="en-US" dirty="0" err="1"/>
              <a:t>pcd</a:t>
            </a:r>
            <a:endParaRPr lang="en-US" dirty="0"/>
          </a:p>
          <a:p>
            <a:r>
              <a:rPr lang="en-US" dirty="0"/>
              <a:t>Arrest #1</a:t>
            </a:r>
          </a:p>
          <a:p>
            <a:r>
              <a:rPr lang="en-US" dirty="0"/>
              <a:t>Arrest #2</a:t>
            </a:r>
          </a:p>
          <a:p>
            <a:r>
              <a:rPr lang="en-US" dirty="0"/>
              <a:t>Fluff (safety cell, inmate request, property slips, </a:t>
            </a:r>
            <a:r>
              <a:rPr lang="en-US" dirty="0" err="1"/>
              <a:t>ect</a:t>
            </a:r>
            <a:r>
              <a:rPr lang="en-US" dirty="0"/>
              <a:t>.)</a:t>
            </a:r>
          </a:p>
          <a:p>
            <a:r>
              <a:rPr lang="en-US" dirty="0"/>
              <a:t>QA sheet</a:t>
            </a:r>
          </a:p>
        </p:txBody>
      </p:sp>
    </p:spTree>
    <p:extLst>
      <p:ext uri="{BB962C8B-B14F-4D97-AF65-F5344CB8AC3E}">
        <p14:creationId xmlns:p14="http://schemas.microsoft.com/office/powerpoint/2010/main" val="36619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252728"/>
          </a:xfrm>
        </p:spPr>
        <p:txBody>
          <a:bodyPr/>
          <a:lstStyle/>
          <a:p>
            <a:r>
              <a:rPr lang="en-US" dirty="0"/>
              <a:t>Example #1: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/>
          <a:stretch/>
        </p:blipFill>
        <p:spPr bwMode="auto">
          <a:xfrm>
            <a:off x="1436914" y="1274884"/>
            <a:ext cx="9225956" cy="55831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6914" y="3657600"/>
            <a:ext cx="3715657" cy="203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3600" y="3606800"/>
            <a:ext cx="3331028" cy="203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61828" y="4095471"/>
            <a:ext cx="2201041" cy="11296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DF481-B08C-41A9-A88E-D5E9594AD9B4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923266F-C4EE-4F15-BDFF-5E359B3F7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03E2C-96E8-4BC5-BD19-B24729F85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322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Cambria</vt:lpstr>
      <vt:lpstr>Segoe Print</vt:lpstr>
      <vt:lpstr>Times New Roman</vt:lpstr>
      <vt:lpstr>Nature Illustration 16x9</vt:lpstr>
      <vt:lpstr>Phase II</vt:lpstr>
      <vt:lpstr>Mental Competency</vt:lpstr>
      <vt:lpstr>Mental Competency</vt:lpstr>
      <vt:lpstr>Mental Competency</vt:lpstr>
      <vt:lpstr>Sentenced to Death or Life in Prison</vt:lpstr>
      <vt:lpstr>Distribution of Court Orders</vt:lpstr>
      <vt:lpstr>Quality Assurance / Purge</vt:lpstr>
      <vt:lpstr>Purge – Jacket order</vt:lpstr>
      <vt:lpstr>Example #1:</vt:lpstr>
      <vt:lpstr>JIMS</vt:lpstr>
      <vt:lpstr>Example #2:</vt:lpstr>
      <vt:lpstr>JIMS</vt:lpstr>
      <vt:lpstr>Exercises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</dc:title>
  <dc:creator>Parker, Winthrop</dc:creator>
  <cp:lastModifiedBy>Parker, Winthrop</cp:lastModifiedBy>
  <cp:revision>30</cp:revision>
  <dcterms:created xsi:type="dcterms:W3CDTF">2016-08-25T01:25:58Z</dcterms:created>
  <dcterms:modified xsi:type="dcterms:W3CDTF">2022-04-18T19:37:55Z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