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sldIdLst>
    <p:sldId id="256" r:id="rId5"/>
    <p:sldId id="257" r:id="rId6"/>
    <p:sldId id="260" r:id="rId7"/>
    <p:sldId id="261" r:id="rId8"/>
    <p:sldId id="266" r:id="rId9"/>
    <p:sldId id="262" r:id="rId10"/>
    <p:sldId id="265" r:id="rId11"/>
    <p:sldId id="263" r:id="rId12"/>
    <p:sldId id="268" r:id="rId13"/>
    <p:sldId id="267" r:id="rId14"/>
    <p:sldId id="272" r:id="rId15"/>
    <p:sldId id="270" r:id="rId16"/>
    <p:sldId id="269" r:id="rId17"/>
    <p:sldId id="273" r:id="rId18"/>
    <p:sldId id="271" r:id="rId19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218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8EE87CA2-5255-413F-87A9-863A847F8A0F}" type="datetimeFigureOut">
              <a:rPr lang="en-US" smtClean="0"/>
              <a:t>4/18/2022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722A7F43-6C34-4E4E-89A6-E9CACF95E4A5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87CA2-5255-413F-87A9-863A847F8A0F}" type="datetimeFigureOut">
              <a:rPr lang="en-US" smtClean="0"/>
              <a:t>4/18/2022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A7F43-6C34-4E4E-89A6-E9CACF95E4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87CA2-5255-413F-87A9-863A847F8A0F}" type="datetimeFigureOut">
              <a:rPr lang="en-US" smtClean="0"/>
              <a:t>4/18/2022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A7F43-6C34-4E4E-89A6-E9CACF95E4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87CA2-5255-413F-87A9-863A847F8A0F}" type="datetimeFigureOut">
              <a:rPr lang="en-US" smtClean="0"/>
              <a:t>4/18/2022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A7F43-6C34-4E4E-89A6-E9CACF95E4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87CA2-5255-413F-87A9-863A847F8A0F}" type="datetimeFigureOut">
              <a:rPr lang="en-US" smtClean="0"/>
              <a:t>4/18/2022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A7F43-6C34-4E4E-89A6-E9CACF95E4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87CA2-5255-413F-87A9-863A847F8A0F}" type="datetimeFigureOut">
              <a:rPr lang="en-US" smtClean="0"/>
              <a:t>4/18/2022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A7F43-6C34-4E4E-89A6-E9CACF95E4A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87CA2-5255-413F-87A9-863A847F8A0F}" type="datetimeFigureOut">
              <a:rPr lang="en-US" smtClean="0"/>
              <a:t>4/18/2022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A7F43-6C34-4E4E-89A6-E9CACF95E4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87CA2-5255-413F-87A9-863A847F8A0F}" type="datetimeFigureOut">
              <a:rPr lang="en-US" smtClean="0"/>
              <a:t>4/18/2022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A7F43-6C34-4E4E-89A6-E9CACF95E4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87CA2-5255-413F-87A9-863A847F8A0F}" type="datetimeFigureOut">
              <a:rPr lang="en-US" smtClean="0"/>
              <a:t>4/18/2022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A7F43-6C34-4E4E-89A6-E9CACF95E4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87CA2-5255-413F-87A9-863A847F8A0F}" type="datetimeFigureOut">
              <a:rPr lang="en-US" smtClean="0"/>
              <a:t>4/18/2022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A7F43-6C34-4E4E-89A6-E9CACF95E4A5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87CA2-5255-413F-87A9-863A847F8A0F}" type="datetimeFigureOut">
              <a:rPr lang="en-US" smtClean="0"/>
              <a:t>4/18/2022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A7F43-6C34-4E4E-89A6-E9CACF95E4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8EE87CA2-5255-413F-87A9-863A847F8A0F}" type="datetimeFigureOut">
              <a:rPr lang="en-US" smtClean="0"/>
              <a:t>4/18/2022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722A7F43-6C34-4E4E-89A6-E9CACF95E4A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www.google.com/url?sa=i&amp;rct=j&amp;q=&amp;esrc=s&amp;source=images&amp;cd=&amp;cad=rja&amp;uact=8&amp;ved=0ahUKEwjK2cWfkb_YAhUD5GMKHWzkDfEQjRwIBw&amp;url=https://www.wired.com/2015/04/binge-guide-adventure-time/&amp;psig=AOvVaw252pw8iZzAdnQybZdrpYPO&amp;ust=1515183581084940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ssp.sdsheriff.com/DSB/DPD/Training/_layouts/15/WopiFrame.aspx?sourcedoc=/DSB/IPD/Training/Training%20Unit%20Manuals/Prebook%20Manual/HOC%20-%20Hold%20out%20of%20County/Out%20of%20County%20Warrant.docx&amp;action=default" TargetMode="External"/><Relationship Id="rId2" Type="http://schemas.openxmlformats.org/officeDocument/2006/relationships/hyperlink" Target="https://ssp.sdsheriff.com/DSB/DPD/Training/_layouts/15/WopiFrame.aspx?sourcedoc=/DSB/IPD/Training/Training%20Unit%20Manuals/Prebook%20Manual/BOC%20-%20Booked%20Out%20of%20County/Out%20of%20County%20Warrant.docx&amp;action=defaulthttps://ssp.sdsheriff.com/DSB/IPD/Training/_layouts/15/WopiFrame.aspx?sourcedoc=/DSB/IPD/Training/Training%20Unit%20Manuals/Prebook%20Manual/BOC%20-%20Booked%20Out%20of%20County/Out%20of%20County%20Warrant.docx&amp;action=default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hyperlink" Target="https://www.geek.com/geek-cetera/adventure-time-season-7-sneak-peek-and-a-marceline-miniseries-1636372/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ssp.sdsheriff.com/DSB/DPD/Training/_layouts/15/WopiFrame.aspx?sourcedoc=/DSB/IPD/Training/Training%20Unit%20Manuals/Prebook%20Manual/BSTP%20-%20Booked%20State%20Parole/Interstate%20Parole%2011171.1%20PC.docx&amp;action=defaulthttps://ssp.sdsheriff.com/DSB/IPD/Training/_layouts/15/WopiFrame.aspx?sourcedoc=/DSB/IPD/Training/Training%20Unit%20Manuals/Prebook%20Manual/BSTP%20-%20Booked%20State%20Parole/Interstate%20Parole%2011171.1%20PC.docx&amp;action=default" TargetMode="External"/><Relationship Id="rId3" Type="http://schemas.openxmlformats.org/officeDocument/2006/relationships/hyperlink" Target="https://ssp.sdsheriff.com/DSB/DPD/Training/_layouts/15/WopiFrame.aspx?sourcedoc=/DSB/IPD/Training/Training%20Unit%20Manuals/Prebook%20Manual/HCYA%20-%20Hold%20California%20Youth%20Authority/CYA.docx&amp;action=default" TargetMode="External"/><Relationship Id="rId7" Type="http://schemas.openxmlformats.org/officeDocument/2006/relationships/hyperlink" Target="https://ssp.sdsheriff.com/DSB/DPD/Training/_layouts/15/WopiFrame.aspx?sourcedoc=/DSB/IPD/Training/Training%20Unit%20Manuals/Prebook%20Manual/BSTP%20-%20Booked%20State%20Parole/Oral%20Order%20Received%20CRC%20(Norco)%203151%20WI.docx&amp;action=default" TargetMode="External"/><Relationship Id="rId2" Type="http://schemas.openxmlformats.org/officeDocument/2006/relationships/hyperlink" Target="https://ssp.sdsheriff.com/DSB/DPD/Training/Training%20Unit%20Manuals/Prebook%20Manual/BCYA%20-%20Booked%20California%20Youth%20Authority/CYA%20hold%20awaiting%20trans%20order%201767.3%20WI.docx?Web=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ssp.sdsheriff.com/DSB/DPD/Training/_layouts/15/WopiFrame.aspx?sourcedoc=/DSB/IPD/Training/Training%20Unit%20Manuals/Prebook%20Manual/BSTP%20-%20Booked%20State%20Parole/Await%20Oral%20Order%203151%20WI.docx&amp;action=default" TargetMode="External"/><Relationship Id="rId11" Type="http://schemas.openxmlformats.org/officeDocument/2006/relationships/image" Target="../media/image5.png"/><Relationship Id="rId5" Type="http://schemas.openxmlformats.org/officeDocument/2006/relationships/hyperlink" Target="https://ssp.sdsheriff.com/DSB/DPD/Training/Documents/State%20Parole.pdf?Web=1" TargetMode="External"/><Relationship Id="rId10" Type="http://schemas.openxmlformats.org/officeDocument/2006/relationships/hyperlink" Target="http://www.indiewire.com/2017/02/adventure-time-ending-cartoon-network-1201785332/" TargetMode="External"/><Relationship Id="rId4" Type="http://schemas.openxmlformats.org/officeDocument/2006/relationships/hyperlink" Target="https://ssp.sdsheriff.com/DSB/DPD/Training/_layouts/15/WopiFrame.aspx?sourcedoc=/DSB/IPD/Training/Training%20Unit%20Manuals/Prebook%20Manual/BSTP%20-%20Booked%20State%20Parole/Booked%20State%20Parole%203056%20PC.docx&amp;action=default" TargetMode="External"/><Relationship Id="rId9" Type="http://schemas.openxmlformats.org/officeDocument/2006/relationships/hyperlink" Target="https://ssp.sdsheriff.com/DSB/DPD/Training/_layouts/15/WopiFrame.aspx?sourcedoc=/DSB/IPD/Training/Training%20Unit%20Manuals/Prebook%20Manual/BSTP%20-%20Booked%20State%20Parole/DOC%20Escapee%20Warrant%205054.1%20PC.doc&amp;action=defaulthttps://ssp.sdsheriff.com/DSB/IPD/Training/_layouts/15/WopiFrame.aspx?sourcedoc=/DSB/IPD/Training/Training%20Unit%20Manuals/Prebook%20Manual/BSTP%20-%20Booked%20State%20Parole/DOC%20Escapee%20Warrant%205054.1%20PC.doc&amp;action=default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ssp.sdsheriff.com/DSB/DPD/Training/_layouts/15/WopiFrame.aspx?sourcedoc=/DSB/IPD/Training/Training%20Unit%20Manuals/Prebook%20Manual/BMH%20-%20Booked%20Mental%20Health/Sexual%20Violent%20Predator.docx&amp;action=default" TargetMode="External"/><Relationship Id="rId2" Type="http://schemas.openxmlformats.org/officeDocument/2006/relationships/hyperlink" Target="https://ssp.sdsheriff.com/DSB/DPD/Training/_layouts/15/WopiFrame.aspx?sourcedoc=/DSB/IPD/Training/Training%20Unit%20Manuals/Prebook%20Manual/BMH%20-%20Booked%20Mental%20Health/Mental%20Health-state%20hospital%20returnee.docx&amp;action=default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hyperlink" Target="https://www.google.com/url?sa=i&amp;rct=j&amp;q=&amp;esrc=s&amp;source=images&amp;cd=&amp;cad=rja&amp;uact=8&amp;ved=0ahUKEwid5OKtu7_YAhVeHGMKHdRbAwwQjRwIBw&amp;url=https://partack.deviantart.com/art/Lumpy-Space-Princess-Desktop-Picture-314553036&amp;psig=AOvVaw2fXJDxuQ-iWtqSUK3xOe_M&amp;ust=1515194976282025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ssp.sdsheriff.com/DSB/DPD/Training/_layouts/15/WopiFrame.aspx?sourcedoc=/DSB/IPD/Training/Training%20Unit%20Manuals/Prebook%20Manual/BFED%20-%20Booked%20Federal/US%20Marshal%20Warrant.docx&amp;action=default" TargetMode="External"/><Relationship Id="rId2" Type="http://schemas.openxmlformats.org/officeDocument/2006/relationships/hyperlink" Target="https://ssp.sdsheriff.com/DSB/DPD/Training/_layouts/15/WopiFrame.aspx?sourcedoc=/DSB/IPD/Training/Training%20Unit%20Manuals/Prebook%20Manual/BFED%20-%20Booked%20Federal/US%20Marshal%20Detainer.docx&amp;action=default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hyperlink" Target="http://www.google.com/url?sa=i&amp;rct=j&amp;q=&amp;esrc=s&amp;source=images&amp;cd=&amp;cad=rja&amp;uact=8&amp;ved=0ahUKEwivtdrAu7_YAhUGLmMKHW2BD6YQjRwIBw&amp;url=http://www.cartoonnetwork.com/video/adventuretime/episodes/index.html&amp;psig=AOvVaw1Z9lDherhFiIJjquB0O6Ba&amp;ust=1515194463360343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ssp.sdsheriff.com/DSB/DPD/Training/_layouts/15/WopiFrame.aspx?sourcedoc=/DSB/IPD/Training/Training%20Unit%20Manuals/Prebook%20Manual/HDET%20-%20Hold%20Detainer/Writ%20of%20Habeus%20Corpus.docx&amp;action=default" TargetMode="External"/><Relationship Id="rId2" Type="http://schemas.openxmlformats.org/officeDocument/2006/relationships/hyperlink" Target="https://ssp.sdsheriff.com/DSB/DPD/Training/_layouts/15/WopiFrame.aspx?sourcedoc=/DSB/IPD/Training/Training%20Unit%20Manuals/Prebook%20Manual/BRMD%20-%20Booked%20Remand/Writ%20of%20Habeas%20Corpus%202620.docx&amp;action=default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hyperlink" Target="http://www.google.com/url?sa=i&amp;rct=j&amp;q=&amp;esrc=s&amp;source=images&amp;cd=&amp;cad=rja&amp;uact=8&amp;ved=0ahUKEwj73vfQu7_YAhUB5mMKHbbMCdcQjRwIBw&amp;url=http://adventuretime.wikia.com/wiki/File:Adventure_Time_Chibi.png&amp;psig=AOvVaw1Z9lDherhFiIJjquB0O6Ba&amp;ust=1515194463360343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url?sa=i&amp;rct=j&amp;q=&amp;esrc=s&amp;source=images&amp;cd=&amp;cad=rja&amp;uact=8&amp;ved=0ahUKEwjJtcvuu7_YAhULwWMKHeVJDIMQjRwIBw&amp;url=http://knowyourmeme.com/memes/subcultures/adventure-time&amp;psig=AOvVaw1Z9lDherhFiIJjquB0O6Ba&amp;ust=1515194463360343" TargetMode="External"/><Relationship Id="rId2" Type="http://schemas.openxmlformats.org/officeDocument/2006/relationships/hyperlink" Target="https://ssp.sdsheriff.com/DSB/DPD/Training/_layouts/15/WopiFrame.aspx?sourcedoc=/DSB/IPD/Training/Training%20Unit%20Manuals/Prebook%20Manual/BFUG%20-%20Booked%20Fugitive%20Warrant/Out%20of%20State%20Warrant.docx&amp;action=default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pm1.narvii.com/6377/c019f243813cfc1b17796cccc2664055db5f107e_hq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4600" y="152400"/>
            <a:ext cx="4038600" cy="685800"/>
          </a:xfrm>
        </p:spPr>
        <p:txBody>
          <a:bodyPr/>
          <a:lstStyle/>
          <a:p>
            <a:pPr algn="ctr"/>
            <a:r>
              <a:rPr lang="en-US" b="1" dirty="0">
                <a:ln w="31550" cmpd="sng">
                  <a:solidFill>
                    <a:schemeClr val="bg1"/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Copperplate Gothic Bold" panose="020E0705020206020404" pitchFamily="34" charset="0"/>
              </a:rPr>
              <a:t>Day Four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800" y="6172200"/>
            <a:ext cx="4724400" cy="685800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pperplate Gothic Light" panose="020E0507020206020404" pitchFamily="34" charset="0"/>
              </a:rPr>
              <a:t>DPD Training Unit</a:t>
            </a:r>
          </a:p>
        </p:txBody>
      </p:sp>
    </p:spTree>
    <p:extLst>
      <p:ext uri="{BB962C8B-B14F-4D97-AF65-F5344CB8AC3E}">
        <p14:creationId xmlns:p14="http://schemas.microsoft.com/office/powerpoint/2010/main" val="40779193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pm1.narvii.com/6377/c019f243813cfc1b17796cccc2664055db5f107e_hq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800" y="6172200"/>
            <a:ext cx="4724400" cy="685800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pperplate Gothic Light" panose="020E0507020206020404" pitchFamily="34" charset="0"/>
              </a:rPr>
              <a:t>Exercises Part 1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81000" y="533400"/>
            <a:ext cx="51054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b="1" dirty="0"/>
              <a:t>Pineda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b="1" dirty="0"/>
              <a:t>Aguilar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b="1" dirty="0"/>
              <a:t>Forrest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b="1" dirty="0"/>
              <a:t>Garcia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22492573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pm1.narvii.com/6377/c019f243813cfc1b17796cccc2664055db5f107e_hq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800" y="6172200"/>
            <a:ext cx="4724400" cy="685800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pperplate Gothic Light" panose="020E0507020206020404" pitchFamily="34" charset="0"/>
              </a:rPr>
              <a:t>Exercises Part 1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57612" y="533400"/>
            <a:ext cx="51054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b="1" dirty="0"/>
              <a:t>Pineda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4000" b="1" dirty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b="1" dirty="0"/>
              <a:t>Forrest</a:t>
            </a:r>
          </a:p>
          <a:p>
            <a:endParaRPr lang="en-US" sz="4000" b="1" dirty="0"/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20797278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pm1.narvii.com/6377/c019f243813cfc1b17796cccc2664055db5f107e_hq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800" y="6172200"/>
            <a:ext cx="4724400" cy="685800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pperplate Gothic Light" panose="020E0507020206020404" pitchFamily="34" charset="0"/>
              </a:rPr>
              <a:t>Exercises Part 1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81000" y="533400"/>
            <a:ext cx="51054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b="1" dirty="0"/>
              <a:t>Pineda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b="1" dirty="0"/>
              <a:t>Aguilar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b="1" dirty="0"/>
              <a:t>Forrest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b="1" dirty="0"/>
              <a:t>Garcia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b="1" dirty="0" err="1"/>
              <a:t>Tes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8477569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pm1.narvii.com/6377/c019f243813cfc1b17796cccc2664055db5f107e_hq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800" y="6172200"/>
            <a:ext cx="4724400" cy="685800"/>
          </a:xfrm>
        </p:spPr>
        <p:txBody>
          <a:bodyPr>
            <a:normAutofit/>
          </a:bodyPr>
          <a:lstStyle/>
          <a:p>
            <a:pPr algn="ctr"/>
            <a:r>
              <a:rPr lang="en-US" sz="2800" b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pperplate Gothic Light" panose="020E0507020206020404" pitchFamily="34" charset="0"/>
              </a:rPr>
              <a:t>Exercises Part 2</a:t>
            </a:r>
            <a:endParaRPr lang="en-US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Copperplate Gothic Light" panose="020E05070202060204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81000" y="533400"/>
            <a:ext cx="51054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b="1" dirty="0"/>
              <a:t>Ensign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b="1" dirty="0" err="1"/>
              <a:t>Tolusas</a:t>
            </a:r>
            <a:endParaRPr lang="en-US" sz="4000" b="1" dirty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b="1" dirty="0"/>
              <a:t>Vargas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b="1" dirty="0" err="1"/>
              <a:t>Kierig</a:t>
            </a:r>
            <a:endParaRPr lang="en-US" sz="4000" b="1" dirty="0"/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22906706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pm1.narvii.com/6377/c019f243813cfc1b17796cccc2664055db5f107e_hq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800" y="6172200"/>
            <a:ext cx="4724400" cy="685800"/>
          </a:xfrm>
        </p:spPr>
        <p:txBody>
          <a:bodyPr>
            <a:normAutofit/>
          </a:bodyPr>
          <a:lstStyle/>
          <a:p>
            <a:pPr algn="ctr"/>
            <a:r>
              <a:rPr lang="en-US" sz="2800" b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pperplate Gothic Light" panose="020E0507020206020404" pitchFamily="34" charset="0"/>
              </a:rPr>
              <a:t>Exercises Part 2</a:t>
            </a:r>
            <a:endParaRPr lang="en-US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Copperplate Gothic Light" panose="020E05070202060204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81000" y="533400"/>
            <a:ext cx="51054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b="1" dirty="0"/>
              <a:t>Ensign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b="1" dirty="0" err="1"/>
              <a:t>Tolusas</a:t>
            </a:r>
            <a:endParaRPr lang="en-US" sz="4000" b="1" dirty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b="1" dirty="0"/>
              <a:t>Vargas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4000" b="1" dirty="0"/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28842237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pm1.narvii.com/6377/c019f243813cfc1b17796cccc2664055db5f107e_hq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800" y="6172200"/>
            <a:ext cx="4724400" cy="685800"/>
          </a:xfrm>
        </p:spPr>
        <p:txBody>
          <a:bodyPr>
            <a:normAutofit/>
          </a:bodyPr>
          <a:lstStyle/>
          <a:p>
            <a:pPr algn="ctr"/>
            <a:r>
              <a:rPr lang="en-US" sz="2800" b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pperplate Gothic Light" panose="020E0507020206020404" pitchFamily="34" charset="0"/>
              </a:rPr>
              <a:t>Exercises Part 2</a:t>
            </a:r>
            <a:endParaRPr lang="en-US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Copperplate Gothic Light" panose="020E05070202060204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81000" y="533400"/>
            <a:ext cx="51054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b="1" dirty="0"/>
              <a:t>Ensign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b="1" dirty="0" err="1"/>
              <a:t>Tolusas</a:t>
            </a:r>
            <a:endParaRPr lang="en-US" sz="4000" b="1" dirty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b="1" dirty="0"/>
              <a:t>Vargas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b="1" dirty="0" err="1"/>
              <a:t>Kierig</a:t>
            </a:r>
            <a:endParaRPr lang="en-US" sz="4000" b="1" dirty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b="1" dirty="0" err="1"/>
              <a:t>Tighe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3849526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/>
              <a:t>Booking Order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25780" indent="-457200">
              <a:buFont typeface="+mj-lt"/>
              <a:buAutoNum type="arabicPeriod"/>
            </a:pPr>
            <a:r>
              <a:rPr lang="en-US" dirty="0"/>
              <a:t>Local cases (field arrests, warrants, 3056 PC)</a:t>
            </a:r>
          </a:p>
          <a:p>
            <a:pPr marL="525780" indent="-457200">
              <a:buFont typeface="+mj-lt"/>
              <a:buAutoNum type="arabicPeriod"/>
            </a:pPr>
            <a:r>
              <a:rPr lang="en-US" dirty="0"/>
              <a:t>Out of County</a:t>
            </a:r>
          </a:p>
          <a:p>
            <a:pPr marL="525780" indent="-457200">
              <a:buFont typeface="+mj-lt"/>
              <a:buAutoNum type="arabicPeriod"/>
            </a:pPr>
            <a:r>
              <a:rPr lang="en-US" dirty="0"/>
              <a:t>State (CYA/DJJ, WI 3151, Parole violators, etc.)</a:t>
            </a:r>
          </a:p>
          <a:p>
            <a:pPr marL="525780" indent="-457200">
              <a:buFont typeface="+mj-lt"/>
              <a:buAutoNum type="arabicPeriod"/>
            </a:pPr>
            <a:r>
              <a:rPr lang="en-US" dirty="0"/>
              <a:t>Federal</a:t>
            </a:r>
          </a:p>
          <a:p>
            <a:pPr marL="525780" indent="-457200">
              <a:buFont typeface="+mj-lt"/>
              <a:buAutoNum type="arabicPeriod"/>
            </a:pPr>
            <a:r>
              <a:rPr lang="en-US" dirty="0"/>
              <a:t>Fugitive</a:t>
            </a:r>
          </a:p>
          <a:p>
            <a:pPr marL="525780" indent="-457200">
              <a:buFont typeface="+mj-lt"/>
              <a:buAutoNum type="arabicPeriod"/>
            </a:pPr>
            <a:r>
              <a:rPr lang="en-US" dirty="0"/>
              <a:t>ICE</a:t>
            </a:r>
          </a:p>
        </p:txBody>
      </p:sp>
      <p:pic>
        <p:nvPicPr>
          <p:cNvPr id="2050" name="Picture 2" descr="Image result for adventure tim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457200"/>
            <a:ext cx="3276600" cy="18436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09848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 of County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Arrest Type: BOC or HOC</a:t>
            </a:r>
          </a:p>
          <a:p>
            <a:r>
              <a:rPr lang="en-US" dirty="0">
                <a:hlinkClick r:id="rId2"/>
              </a:rPr>
              <a:t>BOC</a:t>
            </a:r>
            <a:r>
              <a:rPr lang="en-US" dirty="0"/>
              <a:t> if no local cases </a:t>
            </a:r>
          </a:p>
          <a:p>
            <a:r>
              <a:rPr lang="en-US" dirty="0">
                <a:hlinkClick r:id="rId3"/>
              </a:rPr>
              <a:t>HOC</a:t>
            </a:r>
            <a:r>
              <a:rPr lang="en-US" dirty="0"/>
              <a:t> if local case(s) are booked</a:t>
            </a:r>
          </a:p>
          <a:p>
            <a:r>
              <a:rPr lang="en-US" dirty="0"/>
              <a:t>Felony warrants ONLY</a:t>
            </a:r>
          </a:p>
          <a:p>
            <a:r>
              <a:rPr lang="en-US" dirty="0"/>
              <a:t>Must send a teletype to the county </a:t>
            </a:r>
          </a:p>
          <a:p>
            <a:r>
              <a:rPr lang="en-US" dirty="0"/>
              <a:t>Pick-up timeframe:</a:t>
            </a:r>
          </a:p>
          <a:p>
            <a:pPr lvl="1"/>
            <a:r>
              <a:rPr lang="en-US" dirty="0"/>
              <a:t>5 calendar days if less than 400 miles</a:t>
            </a:r>
          </a:p>
          <a:p>
            <a:pPr lvl="1"/>
            <a:r>
              <a:rPr lang="en-US" dirty="0"/>
              <a:t>5 court days if more than 400 miles</a:t>
            </a:r>
          </a:p>
          <a:p>
            <a:pPr lvl="1"/>
            <a:r>
              <a:rPr lang="en-US" dirty="0"/>
              <a:t>First day starts on day </a:t>
            </a:r>
            <a:r>
              <a:rPr lang="en-US"/>
              <a:t>after booking</a:t>
            </a:r>
            <a:r>
              <a:rPr lang="en-US" dirty="0"/>
              <a:t>, not day of arrest</a:t>
            </a:r>
          </a:p>
          <a:p>
            <a:endParaRPr lang="en-US" dirty="0"/>
          </a:p>
        </p:txBody>
      </p:sp>
      <p:pic>
        <p:nvPicPr>
          <p:cNvPr id="1028" name="Picture 4" descr="Image result for adventure time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914400"/>
            <a:ext cx="3048000" cy="17150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5398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California Youth Authority: </a:t>
            </a:r>
            <a:r>
              <a:rPr lang="en-US" dirty="0">
                <a:hlinkClick r:id="rId2"/>
              </a:rPr>
              <a:t>BCYA</a:t>
            </a:r>
            <a:r>
              <a:rPr lang="en-US" dirty="0"/>
              <a:t>, </a:t>
            </a:r>
            <a:r>
              <a:rPr lang="en-US" dirty="0">
                <a:hlinkClick r:id="rId3"/>
              </a:rPr>
              <a:t>HCYA</a:t>
            </a:r>
            <a:r>
              <a:rPr lang="en-US" dirty="0"/>
              <a:t> </a:t>
            </a:r>
          </a:p>
          <a:p>
            <a:r>
              <a:rPr lang="en-US" dirty="0"/>
              <a:t>Parole</a:t>
            </a:r>
          </a:p>
          <a:p>
            <a:pPr lvl="1"/>
            <a:r>
              <a:rPr lang="en-US" dirty="0"/>
              <a:t>In groups, utilize your resources to describe the following state parole holds:</a:t>
            </a:r>
            <a:endParaRPr lang="en-US" dirty="0">
              <a:hlinkClick r:id="rId4"/>
            </a:endParaRPr>
          </a:p>
          <a:p>
            <a:pPr lvl="1"/>
            <a:r>
              <a:rPr lang="en-US" dirty="0">
                <a:hlinkClick r:id="rId4"/>
              </a:rPr>
              <a:t>3056 PC</a:t>
            </a:r>
            <a:endParaRPr lang="en-US" dirty="0"/>
          </a:p>
          <a:p>
            <a:pPr lvl="2"/>
            <a:r>
              <a:rPr lang="en-US" dirty="0"/>
              <a:t>Arrest type: BSTP, do not use HSTP</a:t>
            </a:r>
          </a:p>
          <a:p>
            <a:pPr lvl="2"/>
            <a:r>
              <a:rPr lang="en-US" dirty="0">
                <a:hlinkClick r:id="rId5"/>
              </a:rPr>
              <a:t>Court Scheduling </a:t>
            </a:r>
            <a:r>
              <a:rPr lang="en-US" dirty="0"/>
              <a:t>&amp; Drop Hold</a:t>
            </a:r>
          </a:p>
          <a:p>
            <a:pPr lvl="1"/>
            <a:r>
              <a:rPr lang="en-US" dirty="0">
                <a:hlinkClick r:id="rId6"/>
              </a:rPr>
              <a:t>3151 PC</a:t>
            </a:r>
            <a:r>
              <a:rPr lang="en-US" dirty="0"/>
              <a:t> – Narcotic Offender</a:t>
            </a:r>
          </a:p>
          <a:p>
            <a:pPr lvl="2"/>
            <a:r>
              <a:rPr lang="en-US" dirty="0"/>
              <a:t>CDC # starts with N</a:t>
            </a:r>
          </a:p>
          <a:p>
            <a:pPr lvl="2"/>
            <a:r>
              <a:rPr lang="en-US" dirty="0">
                <a:hlinkClick r:id="rId7"/>
              </a:rPr>
              <a:t>Oral order received</a:t>
            </a:r>
            <a:endParaRPr lang="en-US" dirty="0"/>
          </a:p>
          <a:p>
            <a:pPr lvl="1"/>
            <a:r>
              <a:rPr lang="en-US" dirty="0">
                <a:hlinkClick r:id="rId8"/>
              </a:rPr>
              <a:t>11177.1 PC</a:t>
            </a:r>
            <a:r>
              <a:rPr lang="en-US" dirty="0"/>
              <a:t> – Interstate Parolee</a:t>
            </a:r>
          </a:p>
          <a:p>
            <a:pPr lvl="2"/>
            <a:r>
              <a:rPr lang="en-US" dirty="0"/>
              <a:t>CDC # starts with I</a:t>
            </a:r>
          </a:p>
          <a:p>
            <a:pPr lvl="1"/>
            <a:r>
              <a:rPr lang="en-US" dirty="0">
                <a:hlinkClick r:id="rId9"/>
              </a:rPr>
              <a:t>5054.1 PC</a:t>
            </a:r>
            <a:r>
              <a:rPr lang="en-US" dirty="0"/>
              <a:t> – DOC Escapee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  <p:pic>
        <p:nvPicPr>
          <p:cNvPr id="2050" name="Picture 2" descr="Image result for adventure time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718599"/>
            <a:ext cx="1749425" cy="14371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34923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3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Mental Health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BMH</a:t>
            </a:r>
            <a:endParaRPr lang="en-US" dirty="0"/>
          </a:p>
          <a:p>
            <a:r>
              <a:rPr lang="en-US" dirty="0">
                <a:hlinkClick r:id="rId3"/>
              </a:rPr>
              <a:t>6600 WI </a:t>
            </a:r>
            <a:r>
              <a:rPr lang="en-US" dirty="0"/>
              <a:t>– Sexual Violent Predator</a:t>
            </a:r>
          </a:p>
        </p:txBody>
      </p:sp>
      <p:pic>
        <p:nvPicPr>
          <p:cNvPr id="3074" name="Picture 2" descr="Image result for lumpy space princess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4343400"/>
            <a:ext cx="2667000" cy="2002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77388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Federal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US Marshal Detainer</a:t>
            </a:r>
            <a:endParaRPr lang="en-US" dirty="0"/>
          </a:p>
          <a:p>
            <a:r>
              <a:rPr lang="en-US" dirty="0">
                <a:hlinkClick r:id="rId3"/>
              </a:rPr>
              <a:t>US Marshal Warrant</a:t>
            </a:r>
            <a:endParaRPr lang="en-US" dirty="0"/>
          </a:p>
          <a:p>
            <a:r>
              <a:rPr lang="en-US" dirty="0"/>
              <a:t>Only accepted outside of MCC hours</a:t>
            </a:r>
          </a:p>
          <a:p>
            <a:pPr lvl="1"/>
            <a:r>
              <a:rPr lang="en-US" dirty="0"/>
              <a:t>Monday – Friday 0800 – 2000 </a:t>
            </a:r>
          </a:p>
          <a:p>
            <a:pPr lvl="1"/>
            <a:r>
              <a:rPr lang="en-US" dirty="0"/>
              <a:t>Saturday – Sunday 0630 – 2000 </a:t>
            </a:r>
          </a:p>
        </p:txBody>
      </p:sp>
      <p:pic>
        <p:nvPicPr>
          <p:cNvPr id="5122" name="Picture 2" descr="Image result for adventure time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1066800"/>
            <a:ext cx="3276600" cy="1843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66006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Habeaus</a:t>
            </a:r>
            <a:r>
              <a:rPr lang="en-US" dirty="0"/>
              <a:t> Corpus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 </a:t>
            </a:r>
            <a:r>
              <a:rPr lang="en-US" dirty="0" err="1"/>
              <a:t>Prosequendum</a:t>
            </a:r>
            <a:endParaRPr lang="en-US" dirty="0"/>
          </a:p>
          <a:p>
            <a:r>
              <a:rPr lang="en-US" dirty="0"/>
              <a:t>Ad </a:t>
            </a:r>
            <a:r>
              <a:rPr lang="en-US" dirty="0" err="1"/>
              <a:t>Testificandum</a:t>
            </a:r>
            <a:endParaRPr lang="en-US" dirty="0"/>
          </a:p>
          <a:p>
            <a:r>
              <a:rPr lang="en-US" dirty="0"/>
              <a:t>Two arrests</a:t>
            </a:r>
          </a:p>
          <a:p>
            <a:pPr marL="822960" lvl="1" indent="-457200">
              <a:buFont typeface="+mj-lt"/>
              <a:buAutoNum type="arabicPeriod"/>
            </a:pPr>
            <a:r>
              <a:rPr lang="en-US" dirty="0">
                <a:hlinkClick r:id="rId2"/>
              </a:rPr>
              <a:t>BRMD</a:t>
            </a:r>
            <a:endParaRPr lang="en-US" dirty="0"/>
          </a:p>
          <a:p>
            <a:pPr marL="822960" lvl="1" indent="-457200">
              <a:buFont typeface="+mj-lt"/>
              <a:buAutoNum type="arabicPeriod"/>
            </a:pPr>
            <a:r>
              <a:rPr lang="en-US" dirty="0">
                <a:hlinkClick r:id="rId3"/>
              </a:rPr>
              <a:t>HDET</a:t>
            </a:r>
            <a:endParaRPr lang="en-US" dirty="0"/>
          </a:p>
        </p:txBody>
      </p:sp>
      <p:pic>
        <p:nvPicPr>
          <p:cNvPr id="6146" name="Picture 2" descr="Related image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3581400"/>
            <a:ext cx="4222318" cy="2582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55103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Fugitive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1551.1 – With Warrant/NCIC Utilized for </a:t>
            </a:r>
            <a:r>
              <a:rPr lang="en-US" dirty="0">
                <a:hlinkClick r:id="rId2"/>
              </a:rPr>
              <a:t>Out of State </a:t>
            </a:r>
            <a:r>
              <a:rPr lang="en-US" dirty="0"/>
              <a:t>warrants</a:t>
            </a:r>
          </a:p>
          <a:p>
            <a:pPr lvl="1"/>
            <a:r>
              <a:rPr lang="en-US" dirty="0"/>
              <a:t>No Bail until set by a judge in court</a:t>
            </a:r>
          </a:p>
          <a:p>
            <a:pPr lvl="1"/>
            <a:r>
              <a:rPr lang="en-US"/>
              <a:t>BFUG vs HFUG</a:t>
            </a:r>
            <a:endParaRPr lang="en-US" dirty="0"/>
          </a:p>
        </p:txBody>
      </p:sp>
      <p:pic>
        <p:nvPicPr>
          <p:cNvPr id="7170" name="Picture 2" descr="Image result for adventure time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228600"/>
            <a:ext cx="3048000" cy="16070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2875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r>
              <a:rPr lang="en-US" dirty="0"/>
              <a:t>	</a:t>
            </a:r>
          </a:p>
          <a:p>
            <a:pPr marL="365760" lvl="1" indent="0">
              <a:buNone/>
            </a:pPr>
            <a:endParaRPr lang="en-US" dirty="0"/>
          </a:p>
          <a:p>
            <a:r>
              <a:rPr lang="en-US" dirty="0"/>
              <a:t>If given a Notification at pre-book it must go to JPMU (classification) first before being booked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310187"/>
            <a:ext cx="3886200" cy="2371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7265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28E4A89D26E4B4CA84F9AEF06FF393F" ma:contentTypeVersion="5" ma:contentTypeDescription="Create a new document." ma:contentTypeScope="" ma:versionID="96e0a2d12ad10300ee45be1172f64879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d85b2059cf1fe55fbdfd536c4cd93b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CD5E981-94F3-443C-8CCF-3702A7EE638A}">
  <ds:schemaRefs>
    <ds:schemaRef ds:uri="http://purl.org/dc/terms/"/>
    <ds:schemaRef ds:uri="http://schemas.microsoft.com/office/2006/documentManagement/types"/>
    <ds:schemaRef ds:uri="http://purl.org/dc/dcmitype/"/>
    <ds:schemaRef ds:uri="http://schemas.microsoft.com/office/2006/metadata/properties"/>
    <ds:schemaRef ds:uri="http://schemas.openxmlformats.org/package/2006/metadata/core-properties"/>
    <ds:schemaRef ds:uri="http://www.w3.org/XML/1998/namespace"/>
    <ds:schemaRef ds:uri="http://purl.org/dc/elements/1.1/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1DDC0202-4BFF-49BA-B0F5-C68B9CAA87E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278DAF4-20C2-41F9-9ED0-F767DC9BE9E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477</TotalTime>
  <Words>299</Words>
  <Application>Microsoft Office PowerPoint</Application>
  <PresentationFormat>On-screen Show (4:3)</PresentationFormat>
  <Paragraphs>86</Paragraphs>
  <Slides>15</Slides>
  <Notes>0</Notes>
  <HiddenSlides>4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Century Gothic</vt:lpstr>
      <vt:lpstr>Copperplate Gothic Bold</vt:lpstr>
      <vt:lpstr>Copperplate Gothic Light</vt:lpstr>
      <vt:lpstr>Wingdings 2</vt:lpstr>
      <vt:lpstr>Austin</vt:lpstr>
      <vt:lpstr>Day Four</vt:lpstr>
      <vt:lpstr>Booking Order</vt:lpstr>
      <vt:lpstr>Out of County</vt:lpstr>
      <vt:lpstr>State</vt:lpstr>
      <vt:lpstr>Mental Health</vt:lpstr>
      <vt:lpstr>Federal</vt:lpstr>
      <vt:lpstr>Habeaus Corpus</vt:lpstr>
      <vt:lpstr>Fugitive</vt:lpstr>
      <vt:lpstr>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SDSD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SDSD</dc:creator>
  <cp:lastModifiedBy>Parker, Winthrop</cp:lastModifiedBy>
  <cp:revision>34</cp:revision>
  <cp:lastPrinted>2019-03-14T14:54:20Z</cp:lastPrinted>
  <dcterms:created xsi:type="dcterms:W3CDTF">2018-01-04T20:04:40Z</dcterms:created>
  <dcterms:modified xsi:type="dcterms:W3CDTF">2022-04-18T19:19:19Z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0x010100728E4A89D26E4B4CA84F9AEF06FF393F</vt:lpwstr>
  </property>
</Properties>
</file>