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8" r:id="rId9"/>
    <p:sldId id="261" r:id="rId10"/>
    <p:sldId id="269" r:id="rId11"/>
    <p:sldId id="272" r:id="rId12"/>
    <p:sldId id="263" r:id="rId13"/>
    <p:sldId id="271" r:id="rId14"/>
    <p:sldId id="264" r:id="rId15"/>
    <p:sldId id="266" r:id="rId16"/>
    <p:sldId id="270" r:id="rId1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77" autoAdjust="0"/>
  </p:normalViewPr>
  <p:slideViewPr>
    <p:cSldViewPr>
      <p:cViewPr varScale="1">
        <p:scale>
          <a:sx n="98" d="100"/>
          <a:sy n="98" d="100"/>
        </p:scale>
        <p:origin x="136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813B485-81AF-4CDB-9C01-BD96489CE8C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6875B07-7B32-4C01-A8D7-BD825825E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3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1400" b="1" dirty="0"/>
              <a:t>Picture with reflected caption</a:t>
            </a:r>
          </a:p>
          <a:p>
            <a:r>
              <a:rPr lang="en-US" sz="1400" dirty="0"/>
              <a:t>(Basic)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picture effects on this slide, do the following: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Slides</a:t>
            </a:r>
            <a:r>
              <a:rPr lang="en-US" dirty="0"/>
              <a:t> group, click </a:t>
            </a:r>
            <a:r>
              <a:rPr lang="en-US" b="1" dirty="0"/>
              <a:t>Layout</a:t>
            </a:r>
            <a:r>
              <a:rPr lang="en-US" dirty="0"/>
              <a:t> and then click </a:t>
            </a:r>
            <a:r>
              <a:rPr lang="en-US" b="1" dirty="0"/>
              <a:t>Blank</a:t>
            </a:r>
            <a:r>
              <a:rPr lang="en-US" dirty="0"/>
              <a:t>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Images</a:t>
            </a:r>
            <a:r>
              <a:rPr lang="en-US" dirty="0"/>
              <a:t> group, click </a:t>
            </a:r>
            <a:r>
              <a:rPr lang="en-US" b="1" dirty="0"/>
              <a:t>Picture</a:t>
            </a:r>
            <a:r>
              <a:rPr lang="en-US" dirty="0"/>
              <a:t>. In the </a:t>
            </a:r>
            <a:r>
              <a:rPr lang="en-US" b="1" dirty="0"/>
              <a:t>Insert Picture </a:t>
            </a:r>
            <a:r>
              <a:rPr lang="en-US" dirty="0"/>
              <a:t>dialog box, select a picture, and then click </a:t>
            </a:r>
            <a:r>
              <a:rPr lang="en-US" b="1" dirty="0"/>
              <a:t>Insert</a:t>
            </a:r>
            <a:r>
              <a:rPr lang="en-US" dirty="0"/>
              <a:t>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Picture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</a:t>
            </a:r>
            <a:r>
              <a:rPr lang="en-US" dirty="0"/>
              <a:t> dialog box launcher. In the </a:t>
            </a:r>
            <a:r>
              <a:rPr lang="en-US" b="1" dirty="0"/>
              <a:t>Format Picture </a:t>
            </a:r>
            <a:r>
              <a:rPr lang="en-US" dirty="0"/>
              <a:t>dialog box, resize or crop the image so that the height is set to </a:t>
            </a:r>
            <a:r>
              <a:rPr lang="en-US" b="1" dirty="0"/>
              <a:t>3.17” </a:t>
            </a:r>
            <a:r>
              <a:rPr lang="en-US" dirty="0"/>
              <a:t>and the width</a:t>
            </a:r>
            <a:r>
              <a:rPr lang="en-US" b="1" dirty="0"/>
              <a:t> </a:t>
            </a:r>
            <a:r>
              <a:rPr lang="en-US" dirty="0"/>
              <a:t>is set to </a:t>
            </a:r>
            <a:r>
              <a:rPr lang="en-US" b="1" dirty="0"/>
              <a:t>10”</a:t>
            </a:r>
            <a:r>
              <a:rPr lang="en-US" dirty="0"/>
              <a:t>. To crop the picture, click </a:t>
            </a:r>
            <a:r>
              <a:rPr lang="en-US" b="1" dirty="0"/>
              <a:t>Crop</a:t>
            </a:r>
            <a:r>
              <a:rPr lang="en-US" dirty="0"/>
              <a:t> in the left pane, and in the right pane, under </a:t>
            </a:r>
            <a:r>
              <a:rPr lang="en-US" b="1" dirty="0"/>
              <a:t>Crop position</a:t>
            </a:r>
            <a:r>
              <a:rPr lang="en-US" dirty="0"/>
              <a:t>, enter values into the </a:t>
            </a:r>
            <a:r>
              <a:rPr lang="en-US" b="1" dirty="0"/>
              <a:t>Height</a:t>
            </a:r>
            <a:r>
              <a:rPr lang="en-US" dirty="0"/>
              <a:t>, </a:t>
            </a:r>
            <a:r>
              <a:rPr lang="en-US" b="1" dirty="0"/>
              <a:t>Width</a:t>
            </a:r>
            <a:r>
              <a:rPr lang="en-US" dirty="0"/>
              <a:t>, </a:t>
            </a:r>
            <a:r>
              <a:rPr lang="en-US" b="1" dirty="0"/>
              <a:t>Left</a:t>
            </a:r>
            <a:r>
              <a:rPr lang="en-US" dirty="0"/>
              <a:t>, and </a:t>
            </a:r>
            <a:r>
              <a:rPr lang="en-US" b="1" dirty="0"/>
              <a:t>Top</a:t>
            </a:r>
            <a:r>
              <a:rPr lang="en-US" dirty="0"/>
              <a:t> boxes. To resize the picture, click </a:t>
            </a:r>
            <a:r>
              <a:rPr lang="en-US" b="1" dirty="0"/>
              <a:t>Size</a:t>
            </a:r>
            <a:r>
              <a:rPr lang="en-US" dirty="0"/>
              <a:t> in the left pane, and in the right pane, under </a:t>
            </a:r>
            <a:r>
              <a:rPr lang="en-US" b="1" dirty="0"/>
              <a:t>Size and rotate</a:t>
            </a:r>
            <a:r>
              <a:rPr lang="en-US" dirty="0"/>
              <a:t>, enter values into the </a:t>
            </a:r>
            <a:r>
              <a:rPr lang="en-US" b="1" dirty="0"/>
              <a:t>Height</a:t>
            </a:r>
            <a:r>
              <a:rPr lang="en-US" dirty="0"/>
              <a:t> and </a:t>
            </a:r>
            <a:r>
              <a:rPr lang="en-US" b="1" dirty="0"/>
              <a:t>Width</a:t>
            </a:r>
            <a:r>
              <a:rPr lang="en-US" dirty="0"/>
              <a:t> boxes.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Select the picture.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99927" lvl="1" indent="-233309" defTabSz="933237"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to Slide</a:t>
            </a:r>
            <a:r>
              <a:rPr lang="en-US" dirty="0"/>
              <a:t>. </a:t>
            </a:r>
          </a:p>
          <a:p>
            <a:pPr marL="699927" lvl="1" indent="-233309" defTabSz="933237"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Top</a:t>
            </a:r>
            <a:r>
              <a:rPr lang="en-US" dirty="0"/>
              <a:t>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Picture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Picture Styles </a:t>
            </a:r>
            <a:r>
              <a:rPr lang="en-US" dirty="0"/>
              <a:t>group, click </a:t>
            </a:r>
            <a:r>
              <a:rPr lang="en-US" b="1" dirty="0"/>
              <a:t>Picture Effects</a:t>
            </a:r>
            <a:r>
              <a:rPr lang="en-US" dirty="0"/>
              <a:t>, point to </a:t>
            </a:r>
            <a:r>
              <a:rPr lang="en-US" b="1" dirty="0"/>
              <a:t>Reflections</a:t>
            </a:r>
            <a:r>
              <a:rPr lang="en-US" dirty="0"/>
              <a:t>, and then under </a:t>
            </a:r>
            <a:r>
              <a:rPr lang="en-US" b="1" dirty="0"/>
              <a:t>Reflection Variations </a:t>
            </a:r>
            <a:r>
              <a:rPr lang="en-US" dirty="0"/>
              <a:t>click </a:t>
            </a:r>
            <a:r>
              <a:rPr lang="en-US" b="1" dirty="0"/>
              <a:t>Half Reflection, touching </a:t>
            </a:r>
            <a:r>
              <a:rPr lang="en-US" dirty="0"/>
              <a:t>(first row, second option from the left).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Text</a:t>
            </a:r>
            <a:r>
              <a:rPr lang="en-US" dirty="0"/>
              <a:t> group, click </a:t>
            </a:r>
            <a:r>
              <a:rPr lang="en-US" b="1" dirty="0"/>
              <a:t>Text Box</a:t>
            </a:r>
            <a:r>
              <a:rPr lang="en-US" dirty="0"/>
              <a:t>, and then on the slide, drag to draw the text box.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Enter text in the text box, select the text, and then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Font</a:t>
            </a:r>
            <a:r>
              <a:rPr lang="en-US" dirty="0"/>
              <a:t> group, select </a:t>
            </a:r>
            <a:r>
              <a:rPr lang="en-US" b="1" dirty="0"/>
              <a:t>Impact </a:t>
            </a:r>
            <a:r>
              <a:rPr lang="en-US" dirty="0"/>
              <a:t>from the </a:t>
            </a:r>
            <a:r>
              <a:rPr lang="en-US" b="1" dirty="0"/>
              <a:t>Font</a:t>
            </a:r>
            <a:r>
              <a:rPr lang="en-US" dirty="0"/>
              <a:t> list and then enter </a:t>
            </a:r>
            <a:r>
              <a:rPr lang="en-US" b="1" dirty="0"/>
              <a:t>42</a:t>
            </a:r>
            <a:r>
              <a:rPr lang="en-US" dirty="0"/>
              <a:t> in the </a:t>
            </a:r>
            <a:r>
              <a:rPr lang="en-US" b="1" dirty="0"/>
              <a:t>Font Size </a:t>
            </a:r>
            <a:r>
              <a:rPr lang="en-US" dirty="0"/>
              <a:t>box.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Paragraph</a:t>
            </a:r>
            <a:r>
              <a:rPr lang="en-US" dirty="0"/>
              <a:t> group, click </a:t>
            </a:r>
            <a:r>
              <a:rPr lang="en-US" b="1" dirty="0"/>
              <a:t>Align Text Right</a:t>
            </a:r>
            <a:r>
              <a:rPr lang="en-US" dirty="0"/>
              <a:t> to align the text right in the text box.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Select the text box.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 Styles </a:t>
            </a:r>
            <a:r>
              <a:rPr lang="en-US" dirty="0"/>
              <a:t>group, click </a:t>
            </a:r>
            <a:r>
              <a:rPr lang="en-US" b="1" dirty="0"/>
              <a:t>Text Effects</a:t>
            </a:r>
            <a:r>
              <a:rPr lang="en-US" dirty="0"/>
              <a:t>, point to </a:t>
            </a:r>
            <a:r>
              <a:rPr lang="en-US" b="1" dirty="0"/>
              <a:t>Reflection</a:t>
            </a:r>
            <a:r>
              <a:rPr lang="en-US" dirty="0"/>
              <a:t>, and then under </a:t>
            </a:r>
            <a:r>
              <a:rPr lang="en-US" b="1" dirty="0"/>
              <a:t>Reflection Variations </a:t>
            </a:r>
            <a:r>
              <a:rPr lang="en-US" dirty="0"/>
              <a:t>click </a:t>
            </a:r>
            <a:r>
              <a:rPr lang="en-US" b="1" dirty="0"/>
              <a:t>Half Reflection, touching </a:t>
            </a:r>
            <a:r>
              <a:rPr lang="en-US" dirty="0"/>
              <a:t>(first row, second option from the left).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 Styles </a:t>
            </a:r>
            <a:r>
              <a:rPr lang="en-US" dirty="0"/>
              <a:t>group, click the </a:t>
            </a:r>
            <a:r>
              <a:rPr lang="en-US" b="1" dirty="0"/>
              <a:t>Format Text Effects </a:t>
            </a:r>
            <a:r>
              <a:rPr lang="en-US" dirty="0"/>
              <a:t>dialog box launcher. In the </a:t>
            </a:r>
            <a:r>
              <a:rPr lang="en-US" b="1" dirty="0"/>
              <a:t>Format Text Effects </a:t>
            </a:r>
            <a:r>
              <a:rPr lang="en-US" dirty="0"/>
              <a:t>dialog box, click </a:t>
            </a:r>
            <a:r>
              <a:rPr lang="en-US" b="1" dirty="0"/>
              <a:t>Text Fill </a:t>
            </a:r>
            <a:r>
              <a:rPr lang="en-US" dirty="0"/>
              <a:t>in the left pane, select </a:t>
            </a:r>
            <a:r>
              <a:rPr lang="en-US" b="1" dirty="0"/>
              <a:t>Solid fill </a:t>
            </a:r>
            <a:r>
              <a:rPr lang="en-US" dirty="0"/>
              <a:t>in the </a:t>
            </a:r>
            <a:r>
              <a:rPr lang="en-US" b="1" dirty="0"/>
              <a:t>Text Fill</a:t>
            </a:r>
            <a:r>
              <a:rPr lang="en-US" dirty="0"/>
              <a:t> pane, and then do the following:</a:t>
            </a:r>
          </a:p>
          <a:p>
            <a:pPr marL="699927" lvl="1" indent="-233309" defTabSz="933237"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</a:t>
            </a:r>
            <a:r>
              <a:rPr lang="en-US" dirty="0"/>
              <a:t>, click </a:t>
            </a:r>
            <a:r>
              <a:rPr lang="en-US" b="1" dirty="0"/>
              <a:t>White, Background 1 </a:t>
            </a:r>
            <a:r>
              <a:rPr lang="en-US" dirty="0"/>
              <a:t>(first row, first option from the left). </a:t>
            </a:r>
          </a:p>
          <a:p>
            <a:pPr marL="699927" lvl="1" indent="-233309" defTabSz="933237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12%</a:t>
            </a:r>
            <a:r>
              <a:rPr lang="en-US" dirty="0"/>
              <a:t>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slide, drag the text box onto the picture to position as needed.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background on this slide, do the following: </a:t>
            </a:r>
          </a:p>
          <a:p>
            <a:pPr marL="233309" indent="-233309">
              <a:buFont typeface="+mj-lt"/>
              <a:buAutoNum type="arabicPeriod"/>
            </a:pPr>
            <a:r>
              <a:rPr lang="en-US" dirty="0"/>
              <a:t>Right-click the slide background area, and then click </a:t>
            </a:r>
            <a:r>
              <a:rPr lang="en-US" b="1" dirty="0"/>
              <a:t>Format Background</a:t>
            </a:r>
            <a:r>
              <a:rPr lang="en-US" dirty="0"/>
              <a:t>. In the </a:t>
            </a:r>
            <a:r>
              <a:rPr lang="en-US" b="1" dirty="0"/>
              <a:t>Format Background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select </a:t>
            </a:r>
            <a:r>
              <a:rPr lang="en-US" b="1" dirty="0"/>
              <a:t>Gradient fill</a:t>
            </a:r>
            <a:r>
              <a:rPr lang="en-US" dirty="0"/>
              <a:t> in the </a:t>
            </a:r>
            <a:r>
              <a:rPr lang="en-US" b="1" dirty="0"/>
              <a:t>Fill</a:t>
            </a:r>
            <a:r>
              <a:rPr lang="en-US" dirty="0"/>
              <a:t> pane, and then do the following: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Radial</a:t>
            </a:r>
            <a:r>
              <a:rPr lang="en-US" dirty="0"/>
              <a:t>.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Direction</a:t>
            </a:r>
            <a:r>
              <a:rPr lang="en-US" dirty="0"/>
              <a:t>, and then click </a:t>
            </a:r>
            <a:r>
              <a:rPr lang="en-US" b="1" dirty="0"/>
              <a:t>From Center </a:t>
            </a:r>
            <a:r>
              <a:rPr lang="en-US" dirty="0"/>
              <a:t>(third option from the left).</a:t>
            </a:r>
            <a:endParaRPr lang="en-US" b="1" dirty="0"/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</a:t>
            </a:r>
            <a:r>
              <a:rPr lang="en-US" dirty="0"/>
              <a:t> or </a:t>
            </a:r>
            <a:r>
              <a:rPr lang="en-US" b="1" dirty="0"/>
              <a:t>Remove</a:t>
            </a:r>
            <a:r>
              <a:rPr lang="en-US" dirty="0"/>
              <a:t> until two stops appear on the slider.</a:t>
            </a:r>
          </a:p>
          <a:p>
            <a:pPr marL="233309" indent="-233309">
              <a:buFont typeface="+mj-lt"/>
              <a:buAutoNum type="arabicPeriod"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that you added as follows: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Select </a:t>
            </a:r>
            <a:r>
              <a:rPr lang="en-US" b="1" dirty="0"/>
              <a:t>Stop 1 </a:t>
            </a:r>
            <a:r>
              <a:rPr lang="en-US" dirty="0"/>
              <a:t>from the list, and then do the following: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Stop position </a:t>
            </a:r>
            <a:r>
              <a:rPr lang="en-US" dirty="0"/>
              <a:t>box, enter </a:t>
            </a:r>
            <a:r>
              <a:rPr lang="en-US" b="1" dirty="0"/>
              <a:t>10%</a:t>
            </a:r>
            <a:r>
              <a:rPr lang="en-US" dirty="0"/>
              <a:t>.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1, Darker 5% </a:t>
            </a:r>
            <a:r>
              <a:rPr lang="en-US" dirty="0"/>
              <a:t>(second row, first option from the left).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Select </a:t>
            </a:r>
            <a:r>
              <a:rPr lang="en-US" b="1" dirty="0"/>
              <a:t>Stop 2 </a:t>
            </a:r>
            <a:r>
              <a:rPr lang="en-US" dirty="0"/>
              <a:t>from the list, and then do the following: 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Stop position </a:t>
            </a:r>
            <a:r>
              <a:rPr lang="en-US" dirty="0"/>
              <a:t>box, enter </a:t>
            </a:r>
            <a:r>
              <a:rPr lang="en-US" b="1" dirty="0"/>
              <a:t>99%</a:t>
            </a:r>
            <a:r>
              <a:rPr lang="en-US" dirty="0"/>
              <a:t>.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1, Darker 35% </a:t>
            </a:r>
            <a:r>
              <a:rPr lang="en-US" dirty="0"/>
              <a:t>(fifth row, first option from the left).</a:t>
            </a:r>
          </a:p>
          <a:p>
            <a:endParaRPr lang="en-US" sz="14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58800" y="512763"/>
            <a:ext cx="3197225" cy="2397125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1400" b="1" dirty="0"/>
              <a:t>Picture with reflected caption</a:t>
            </a:r>
          </a:p>
          <a:p>
            <a:r>
              <a:rPr lang="en-US" sz="1400" dirty="0"/>
              <a:t>(Basic)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picture effects on this slide, do the following: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Slides</a:t>
            </a:r>
            <a:r>
              <a:rPr lang="en-US" dirty="0"/>
              <a:t> group, click </a:t>
            </a:r>
            <a:r>
              <a:rPr lang="en-US" b="1" dirty="0"/>
              <a:t>Layout</a:t>
            </a:r>
            <a:r>
              <a:rPr lang="en-US" dirty="0"/>
              <a:t> and then click </a:t>
            </a:r>
            <a:r>
              <a:rPr lang="en-US" b="1" dirty="0"/>
              <a:t>Blank</a:t>
            </a:r>
            <a:r>
              <a:rPr lang="en-US" dirty="0"/>
              <a:t>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Images</a:t>
            </a:r>
            <a:r>
              <a:rPr lang="en-US" dirty="0"/>
              <a:t> group, click </a:t>
            </a:r>
            <a:r>
              <a:rPr lang="en-US" b="1" dirty="0"/>
              <a:t>Picture</a:t>
            </a:r>
            <a:r>
              <a:rPr lang="en-US" dirty="0"/>
              <a:t>. In the </a:t>
            </a:r>
            <a:r>
              <a:rPr lang="en-US" b="1" dirty="0"/>
              <a:t>Insert Picture </a:t>
            </a:r>
            <a:r>
              <a:rPr lang="en-US" dirty="0"/>
              <a:t>dialog box, select a picture, and then click </a:t>
            </a:r>
            <a:r>
              <a:rPr lang="en-US" b="1" dirty="0"/>
              <a:t>Insert</a:t>
            </a:r>
            <a:r>
              <a:rPr lang="en-US" dirty="0"/>
              <a:t>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Picture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</a:t>
            </a:r>
            <a:r>
              <a:rPr lang="en-US" dirty="0"/>
              <a:t> dialog box launcher. In the </a:t>
            </a:r>
            <a:r>
              <a:rPr lang="en-US" b="1" dirty="0"/>
              <a:t>Format Picture </a:t>
            </a:r>
            <a:r>
              <a:rPr lang="en-US" dirty="0"/>
              <a:t>dialog box, resize or crop the image so that the height is set to </a:t>
            </a:r>
            <a:r>
              <a:rPr lang="en-US" b="1" dirty="0"/>
              <a:t>3.17” </a:t>
            </a:r>
            <a:r>
              <a:rPr lang="en-US" dirty="0"/>
              <a:t>and the width</a:t>
            </a:r>
            <a:r>
              <a:rPr lang="en-US" b="1" dirty="0"/>
              <a:t> </a:t>
            </a:r>
            <a:r>
              <a:rPr lang="en-US" dirty="0"/>
              <a:t>is set to </a:t>
            </a:r>
            <a:r>
              <a:rPr lang="en-US" b="1" dirty="0"/>
              <a:t>10”</a:t>
            </a:r>
            <a:r>
              <a:rPr lang="en-US" dirty="0"/>
              <a:t>. To crop the picture, click </a:t>
            </a:r>
            <a:r>
              <a:rPr lang="en-US" b="1" dirty="0"/>
              <a:t>Crop</a:t>
            </a:r>
            <a:r>
              <a:rPr lang="en-US" dirty="0"/>
              <a:t> in the left pane, and in the right pane, under </a:t>
            </a:r>
            <a:r>
              <a:rPr lang="en-US" b="1" dirty="0"/>
              <a:t>Crop position</a:t>
            </a:r>
            <a:r>
              <a:rPr lang="en-US" dirty="0"/>
              <a:t>, enter values into the </a:t>
            </a:r>
            <a:r>
              <a:rPr lang="en-US" b="1" dirty="0"/>
              <a:t>Height</a:t>
            </a:r>
            <a:r>
              <a:rPr lang="en-US" dirty="0"/>
              <a:t>, </a:t>
            </a:r>
            <a:r>
              <a:rPr lang="en-US" b="1" dirty="0"/>
              <a:t>Width</a:t>
            </a:r>
            <a:r>
              <a:rPr lang="en-US" dirty="0"/>
              <a:t>, </a:t>
            </a:r>
            <a:r>
              <a:rPr lang="en-US" b="1" dirty="0"/>
              <a:t>Left</a:t>
            </a:r>
            <a:r>
              <a:rPr lang="en-US" dirty="0"/>
              <a:t>, and </a:t>
            </a:r>
            <a:r>
              <a:rPr lang="en-US" b="1" dirty="0"/>
              <a:t>Top</a:t>
            </a:r>
            <a:r>
              <a:rPr lang="en-US" dirty="0"/>
              <a:t> boxes. To resize the picture, click </a:t>
            </a:r>
            <a:r>
              <a:rPr lang="en-US" b="1" dirty="0"/>
              <a:t>Size</a:t>
            </a:r>
            <a:r>
              <a:rPr lang="en-US" dirty="0"/>
              <a:t> in the left pane, and in the right pane, under </a:t>
            </a:r>
            <a:r>
              <a:rPr lang="en-US" b="1" dirty="0"/>
              <a:t>Size and rotate</a:t>
            </a:r>
            <a:r>
              <a:rPr lang="en-US" dirty="0"/>
              <a:t>, enter values into the </a:t>
            </a:r>
            <a:r>
              <a:rPr lang="en-US" b="1" dirty="0"/>
              <a:t>Height</a:t>
            </a:r>
            <a:r>
              <a:rPr lang="en-US" dirty="0"/>
              <a:t> and </a:t>
            </a:r>
            <a:r>
              <a:rPr lang="en-US" b="1" dirty="0"/>
              <a:t>Width</a:t>
            </a:r>
            <a:r>
              <a:rPr lang="en-US" dirty="0"/>
              <a:t> boxes.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Select the picture.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99927" lvl="1" indent="-233309" defTabSz="933237"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to Slide</a:t>
            </a:r>
            <a:r>
              <a:rPr lang="en-US" dirty="0"/>
              <a:t>. </a:t>
            </a:r>
          </a:p>
          <a:p>
            <a:pPr marL="699927" lvl="1" indent="-233309" defTabSz="933237"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Top</a:t>
            </a:r>
            <a:r>
              <a:rPr lang="en-US" dirty="0"/>
              <a:t>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Picture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Picture Styles </a:t>
            </a:r>
            <a:r>
              <a:rPr lang="en-US" dirty="0"/>
              <a:t>group, click </a:t>
            </a:r>
            <a:r>
              <a:rPr lang="en-US" b="1" dirty="0"/>
              <a:t>Picture Effects</a:t>
            </a:r>
            <a:r>
              <a:rPr lang="en-US" dirty="0"/>
              <a:t>, point to </a:t>
            </a:r>
            <a:r>
              <a:rPr lang="en-US" b="1" dirty="0"/>
              <a:t>Reflections</a:t>
            </a:r>
            <a:r>
              <a:rPr lang="en-US" dirty="0"/>
              <a:t>, and then under </a:t>
            </a:r>
            <a:r>
              <a:rPr lang="en-US" b="1" dirty="0"/>
              <a:t>Reflection Variations </a:t>
            </a:r>
            <a:r>
              <a:rPr lang="en-US" dirty="0"/>
              <a:t>click </a:t>
            </a:r>
            <a:r>
              <a:rPr lang="en-US" b="1" dirty="0"/>
              <a:t>Half Reflection, touching </a:t>
            </a:r>
            <a:r>
              <a:rPr lang="en-US" dirty="0"/>
              <a:t>(first row, second option from the left).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Text</a:t>
            </a:r>
            <a:r>
              <a:rPr lang="en-US" dirty="0"/>
              <a:t> group, click </a:t>
            </a:r>
            <a:r>
              <a:rPr lang="en-US" b="1" dirty="0"/>
              <a:t>Text Box</a:t>
            </a:r>
            <a:r>
              <a:rPr lang="en-US" dirty="0"/>
              <a:t>, and then on the slide, drag to draw the text box.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Enter text in the text box, select the text, and then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Font</a:t>
            </a:r>
            <a:r>
              <a:rPr lang="en-US" dirty="0"/>
              <a:t> group, select </a:t>
            </a:r>
            <a:r>
              <a:rPr lang="en-US" b="1" dirty="0"/>
              <a:t>Impact </a:t>
            </a:r>
            <a:r>
              <a:rPr lang="en-US" dirty="0"/>
              <a:t>from the </a:t>
            </a:r>
            <a:r>
              <a:rPr lang="en-US" b="1" dirty="0"/>
              <a:t>Font</a:t>
            </a:r>
            <a:r>
              <a:rPr lang="en-US" dirty="0"/>
              <a:t> list and then enter </a:t>
            </a:r>
            <a:r>
              <a:rPr lang="en-US" b="1" dirty="0"/>
              <a:t>42</a:t>
            </a:r>
            <a:r>
              <a:rPr lang="en-US" dirty="0"/>
              <a:t> in the </a:t>
            </a:r>
            <a:r>
              <a:rPr lang="en-US" b="1" dirty="0"/>
              <a:t>Font Size </a:t>
            </a:r>
            <a:r>
              <a:rPr lang="en-US" dirty="0"/>
              <a:t>box.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Paragraph</a:t>
            </a:r>
            <a:r>
              <a:rPr lang="en-US" dirty="0"/>
              <a:t> group, click </a:t>
            </a:r>
            <a:r>
              <a:rPr lang="en-US" b="1" dirty="0"/>
              <a:t>Align Text Right</a:t>
            </a:r>
            <a:r>
              <a:rPr lang="en-US" dirty="0"/>
              <a:t> to align the text right in the text box.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Select the text box.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 Styles </a:t>
            </a:r>
            <a:r>
              <a:rPr lang="en-US" dirty="0"/>
              <a:t>group, click </a:t>
            </a:r>
            <a:r>
              <a:rPr lang="en-US" b="1" dirty="0"/>
              <a:t>Text Effects</a:t>
            </a:r>
            <a:r>
              <a:rPr lang="en-US" dirty="0"/>
              <a:t>, point to </a:t>
            </a:r>
            <a:r>
              <a:rPr lang="en-US" b="1" dirty="0"/>
              <a:t>Reflection</a:t>
            </a:r>
            <a:r>
              <a:rPr lang="en-US" dirty="0"/>
              <a:t>, and then under </a:t>
            </a:r>
            <a:r>
              <a:rPr lang="en-US" b="1" dirty="0"/>
              <a:t>Reflection Variations </a:t>
            </a:r>
            <a:r>
              <a:rPr lang="en-US" dirty="0"/>
              <a:t>click </a:t>
            </a:r>
            <a:r>
              <a:rPr lang="en-US" b="1" dirty="0"/>
              <a:t>Half Reflection, touching </a:t>
            </a:r>
            <a:r>
              <a:rPr lang="en-US" dirty="0"/>
              <a:t>(first row, second option from the left).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 Styles </a:t>
            </a:r>
            <a:r>
              <a:rPr lang="en-US" dirty="0"/>
              <a:t>group, click the </a:t>
            </a:r>
            <a:r>
              <a:rPr lang="en-US" b="1" dirty="0"/>
              <a:t>Format Text Effects </a:t>
            </a:r>
            <a:r>
              <a:rPr lang="en-US" dirty="0"/>
              <a:t>dialog box launcher. In the </a:t>
            </a:r>
            <a:r>
              <a:rPr lang="en-US" b="1" dirty="0"/>
              <a:t>Format Text Effects </a:t>
            </a:r>
            <a:r>
              <a:rPr lang="en-US" dirty="0"/>
              <a:t>dialog box, click </a:t>
            </a:r>
            <a:r>
              <a:rPr lang="en-US" b="1" dirty="0"/>
              <a:t>Text Fill </a:t>
            </a:r>
            <a:r>
              <a:rPr lang="en-US" dirty="0"/>
              <a:t>in the left pane, select </a:t>
            </a:r>
            <a:r>
              <a:rPr lang="en-US" b="1" dirty="0"/>
              <a:t>Solid fill </a:t>
            </a:r>
            <a:r>
              <a:rPr lang="en-US" dirty="0"/>
              <a:t>in the </a:t>
            </a:r>
            <a:r>
              <a:rPr lang="en-US" b="1" dirty="0"/>
              <a:t>Text Fill</a:t>
            </a:r>
            <a:r>
              <a:rPr lang="en-US" dirty="0"/>
              <a:t> pane, and then do the following:</a:t>
            </a:r>
          </a:p>
          <a:p>
            <a:pPr marL="699927" lvl="1" indent="-233309" defTabSz="933237"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</a:t>
            </a:r>
            <a:r>
              <a:rPr lang="en-US" dirty="0"/>
              <a:t>, click </a:t>
            </a:r>
            <a:r>
              <a:rPr lang="en-US" b="1" dirty="0"/>
              <a:t>White, Background 1 </a:t>
            </a:r>
            <a:r>
              <a:rPr lang="en-US" dirty="0"/>
              <a:t>(first row, first option from the left). </a:t>
            </a:r>
          </a:p>
          <a:p>
            <a:pPr marL="699927" lvl="1" indent="-233309" defTabSz="933237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12%</a:t>
            </a:r>
            <a:r>
              <a:rPr lang="en-US" dirty="0"/>
              <a:t>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slide, drag the text box onto the picture to position as needed.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background on this slide, do the following: </a:t>
            </a:r>
          </a:p>
          <a:p>
            <a:pPr marL="233309" indent="-233309">
              <a:buFont typeface="+mj-lt"/>
              <a:buAutoNum type="arabicPeriod"/>
            </a:pPr>
            <a:r>
              <a:rPr lang="en-US" dirty="0"/>
              <a:t>Right-click the slide background area, and then click </a:t>
            </a:r>
            <a:r>
              <a:rPr lang="en-US" b="1" dirty="0"/>
              <a:t>Format Background</a:t>
            </a:r>
            <a:r>
              <a:rPr lang="en-US" dirty="0"/>
              <a:t>. In the </a:t>
            </a:r>
            <a:r>
              <a:rPr lang="en-US" b="1" dirty="0"/>
              <a:t>Format Background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select </a:t>
            </a:r>
            <a:r>
              <a:rPr lang="en-US" b="1" dirty="0"/>
              <a:t>Gradient fill</a:t>
            </a:r>
            <a:r>
              <a:rPr lang="en-US" dirty="0"/>
              <a:t> in the </a:t>
            </a:r>
            <a:r>
              <a:rPr lang="en-US" b="1" dirty="0"/>
              <a:t>Fill</a:t>
            </a:r>
            <a:r>
              <a:rPr lang="en-US" dirty="0"/>
              <a:t> pane, and then do the following: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Radial</a:t>
            </a:r>
            <a:r>
              <a:rPr lang="en-US" dirty="0"/>
              <a:t>.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Direction</a:t>
            </a:r>
            <a:r>
              <a:rPr lang="en-US" dirty="0"/>
              <a:t>, and then click </a:t>
            </a:r>
            <a:r>
              <a:rPr lang="en-US" b="1" dirty="0"/>
              <a:t>From Center </a:t>
            </a:r>
            <a:r>
              <a:rPr lang="en-US" dirty="0"/>
              <a:t>(third option from the left).</a:t>
            </a:r>
            <a:endParaRPr lang="en-US" b="1" dirty="0"/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</a:t>
            </a:r>
            <a:r>
              <a:rPr lang="en-US" dirty="0"/>
              <a:t> or </a:t>
            </a:r>
            <a:r>
              <a:rPr lang="en-US" b="1" dirty="0"/>
              <a:t>Remove</a:t>
            </a:r>
            <a:r>
              <a:rPr lang="en-US" dirty="0"/>
              <a:t> until two stops appear on the slider.</a:t>
            </a:r>
          </a:p>
          <a:p>
            <a:pPr marL="233309" indent="-233309">
              <a:buFont typeface="+mj-lt"/>
              <a:buAutoNum type="arabicPeriod"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that you added as follows: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Select </a:t>
            </a:r>
            <a:r>
              <a:rPr lang="en-US" b="1" dirty="0"/>
              <a:t>Stop 1 </a:t>
            </a:r>
            <a:r>
              <a:rPr lang="en-US" dirty="0"/>
              <a:t>from the list, and then do the following: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Stop position </a:t>
            </a:r>
            <a:r>
              <a:rPr lang="en-US" dirty="0"/>
              <a:t>box, enter </a:t>
            </a:r>
            <a:r>
              <a:rPr lang="en-US" b="1" dirty="0"/>
              <a:t>10%</a:t>
            </a:r>
            <a:r>
              <a:rPr lang="en-US" dirty="0"/>
              <a:t>.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1, Darker 5% </a:t>
            </a:r>
            <a:r>
              <a:rPr lang="en-US" dirty="0"/>
              <a:t>(second row, first option from the left).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Select </a:t>
            </a:r>
            <a:r>
              <a:rPr lang="en-US" b="1" dirty="0"/>
              <a:t>Stop 2 </a:t>
            </a:r>
            <a:r>
              <a:rPr lang="en-US" dirty="0"/>
              <a:t>from the list, and then do the following: 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Stop position </a:t>
            </a:r>
            <a:r>
              <a:rPr lang="en-US" dirty="0"/>
              <a:t>box, enter </a:t>
            </a:r>
            <a:r>
              <a:rPr lang="en-US" b="1" dirty="0"/>
              <a:t>99%</a:t>
            </a:r>
            <a:r>
              <a:rPr lang="en-US" dirty="0"/>
              <a:t>.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1, Darker 35% </a:t>
            </a:r>
            <a:r>
              <a:rPr lang="en-US" dirty="0"/>
              <a:t>(fifth row, first option from the left).</a:t>
            </a:r>
          </a:p>
          <a:p>
            <a:endParaRPr lang="en-US" sz="14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58800" y="512763"/>
            <a:ext cx="3197225" cy="23971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1400" b="1" dirty="0"/>
              <a:t>Picture with reflected caption</a:t>
            </a:r>
          </a:p>
          <a:p>
            <a:r>
              <a:rPr lang="en-US" sz="1400" dirty="0"/>
              <a:t>(Basic)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picture effects on this slide, do the following: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Slides</a:t>
            </a:r>
            <a:r>
              <a:rPr lang="en-US" dirty="0"/>
              <a:t> group, click </a:t>
            </a:r>
            <a:r>
              <a:rPr lang="en-US" b="1" dirty="0"/>
              <a:t>Layout</a:t>
            </a:r>
            <a:r>
              <a:rPr lang="en-US" dirty="0"/>
              <a:t> and then click </a:t>
            </a:r>
            <a:r>
              <a:rPr lang="en-US" b="1" dirty="0"/>
              <a:t>Blank</a:t>
            </a:r>
            <a:r>
              <a:rPr lang="en-US" dirty="0"/>
              <a:t>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Images</a:t>
            </a:r>
            <a:r>
              <a:rPr lang="en-US" dirty="0"/>
              <a:t> group, click </a:t>
            </a:r>
            <a:r>
              <a:rPr lang="en-US" b="1" dirty="0"/>
              <a:t>Picture</a:t>
            </a:r>
            <a:r>
              <a:rPr lang="en-US" dirty="0"/>
              <a:t>. In the </a:t>
            </a:r>
            <a:r>
              <a:rPr lang="en-US" b="1" dirty="0"/>
              <a:t>Insert Picture </a:t>
            </a:r>
            <a:r>
              <a:rPr lang="en-US" dirty="0"/>
              <a:t>dialog box, select a picture, and then click </a:t>
            </a:r>
            <a:r>
              <a:rPr lang="en-US" b="1" dirty="0"/>
              <a:t>Insert</a:t>
            </a:r>
            <a:r>
              <a:rPr lang="en-US" dirty="0"/>
              <a:t>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Picture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</a:t>
            </a:r>
            <a:r>
              <a:rPr lang="en-US" dirty="0"/>
              <a:t> dialog box launcher. In the </a:t>
            </a:r>
            <a:r>
              <a:rPr lang="en-US" b="1" dirty="0"/>
              <a:t>Format Picture </a:t>
            </a:r>
            <a:r>
              <a:rPr lang="en-US" dirty="0"/>
              <a:t>dialog box, resize or crop the image so that the height is set to </a:t>
            </a:r>
            <a:r>
              <a:rPr lang="en-US" b="1" dirty="0"/>
              <a:t>3.17” </a:t>
            </a:r>
            <a:r>
              <a:rPr lang="en-US" dirty="0"/>
              <a:t>and the width</a:t>
            </a:r>
            <a:r>
              <a:rPr lang="en-US" b="1" dirty="0"/>
              <a:t> </a:t>
            </a:r>
            <a:r>
              <a:rPr lang="en-US" dirty="0"/>
              <a:t>is set to </a:t>
            </a:r>
            <a:r>
              <a:rPr lang="en-US" b="1" dirty="0"/>
              <a:t>10”</a:t>
            </a:r>
            <a:r>
              <a:rPr lang="en-US" dirty="0"/>
              <a:t>. To crop the picture, click </a:t>
            </a:r>
            <a:r>
              <a:rPr lang="en-US" b="1" dirty="0"/>
              <a:t>Crop</a:t>
            </a:r>
            <a:r>
              <a:rPr lang="en-US" dirty="0"/>
              <a:t> in the left pane, and in the right pane, under </a:t>
            </a:r>
            <a:r>
              <a:rPr lang="en-US" b="1" dirty="0"/>
              <a:t>Crop position</a:t>
            </a:r>
            <a:r>
              <a:rPr lang="en-US" dirty="0"/>
              <a:t>, enter values into the </a:t>
            </a:r>
            <a:r>
              <a:rPr lang="en-US" b="1" dirty="0"/>
              <a:t>Height</a:t>
            </a:r>
            <a:r>
              <a:rPr lang="en-US" dirty="0"/>
              <a:t>, </a:t>
            </a:r>
            <a:r>
              <a:rPr lang="en-US" b="1" dirty="0"/>
              <a:t>Width</a:t>
            </a:r>
            <a:r>
              <a:rPr lang="en-US" dirty="0"/>
              <a:t>, </a:t>
            </a:r>
            <a:r>
              <a:rPr lang="en-US" b="1" dirty="0"/>
              <a:t>Left</a:t>
            </a:r>
            <a:r>
              <a:rPr lang="en-US" dirty="0"/>
              <a:t>, and </a:t>
            </a:r>
            <a:r>
              <a:rPr lang="en-US" b="1" dirty="0"/>
              <a:t>Top</a:t>
            </a:r>
            <a:r>
              <a:rPr lang="en-US" dirty="0"/>
              <a:t> boxes. To resize the picture, click </a:t>
            </a:r>
            <a:r>
              <a:rPr lang="en-US" b="1" dirty="0"/>
              <a:t>Size</a:t>
            </a:r>
            <a:r>
              <a:rPr lang="en-US" dirty="0"/>
              <a:t> in the left pane, and in the right pane, under </a:t>
            </a:r>
            <a:r>
              <a:rPr lang="en-US" b="1" dirty="0"/>
              <a:t>Size and rotate</a:t>
            </a:r>
            <a:r>
              <a:rPr lang="en-US" dirty="0"/>
              <a:t>, enter values into the </a:t>
            </a:r>
            <a:r>
              <a:rPr lang="en-US" b="1" dirty="0"/>
              <a:t>Height</a:t>
            </a:r>
            <a:r>
              <a:rPr lang="en-US" dirty="0"/>
              <a:t> and </a:t>
            </a:r>
            <a:r>
              <a:rPr lang="en-US" b="1" dirty="0"/>
              <a:t>Width</a:t>
            </a:r>
            <a:r>
              <a:rPr lang="en-US" dirty="0"/>
              <a:t> boxes.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Select the picture.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99927" lvl="1" indent="-233309" defTabSz="933237"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to Slide</a:t>
            </a:r>
            <a:r>
              <a:rPr lang="en-US" dirty="0"/>
              <a:t>. </a:t>
            </a:r>
          </a:p>
          <a:p>
            <a:pPr marL="699927" lvl="1" indent="-233309" defTabSz="933237"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Top</a:t>
            </a:r>
            <a:r>
              <a:rPr lang="en-US" dirty="0"/>
              <a:t>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Picture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Picture Styles </a:t>
            </a:r>
            <a:r>
              <a:rPr lang="en-US" dirty="0"/>
              <a:t>group, click </a:t>
            </a:r>
            <a:r>
              <a:rPr lang="en-US" b="1" dirty="0"/>
              <a:t>Picture Effects</a:t>
            </a:r>
            <a:r>
              <a:rPr lang="en-US" dirty="0"/>
              <a:t>, point to </a:t>
            </a:r>
            <a:r>
              <a:rPr lang="en-US" b="1" dirty="0"/>
              <a:t>Reflections</a:t>
            </a:r>
            <a:r>
              <a:rPr lang="en-US" dirty="0"/>
              <a:t>, and then under </a:t>
            </a:r>
            <a:r>
              <a:rPr lang="en-US" b="1" dirty="0"/>
              <a:t>Reflection Variations </a:t>
            </a:r>
            <a:r>
              <a:rPr lang="en-US" dirty="0"/>
              <a:t>click </a:t>
            </a:r>
            <a:r>
              <a:rPr lang="en-US" b="1" dirty="0"/>
              <a:t>Half Reflection, touching </a:t>
            </a:r>
            <a:r>
              <a:rPr lang="en-US" dirty="0"/>
              <a:t>(first row, second option from the left).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Text</a:t>
            </a:r>
            <a:r>
              <a:rPr lang="en-US" dirty="0"/>
              <a:t> group, click </a:t>
            </a:r>
            <a:r>
              <a:rPr lang="en-US" b="1" dirty="0"/>
              <a:t>Text Box</a:t>
            </a:r>
            <a:r>
              <a:rPr lang="en-US" dirty="0"/>
              <a:t>, and then on the slide, drag to draw the text box.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Enter text in the text box, select the text, and then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Font</a:t>
            </a:r>
            <a:r>
              <a:rPr lang="en-US" dirty="0"/>
              <a:t> group, select </a:t>
            </a:r>
            <a:r>
              <a:rPr lang="en-US" b="1" dirty="0"/>
              <a:t>Impact </a:t>
            </a:r>
            <a:r>
              <a:rPr lang="en-US" dirty="0"/>
              <a:t>from the </a:t>
            </a:r>
            <a:r>
              <a:rPr lang="en-US" b="1" dirty="0"/>
              <a:t>Font</a:t>
            </a:r>
            <a:r>
              <a:rPr lang="en-US" dirty="0"/>
              <a:t> list and then enter </a:t>
            </a:r>
            <a:r>
              <a:rPr lang="en-US" b="1" dirty="0"/>
              <a:t>42</a:t>
            </a:r>
            <a:r>
              <a:rPr lang="en-US" dirty="0"/>
              <a:t> in the </a:t>
            </a:r>
            <a:r>
              <a:rPr lang="en-US" b="1" dirty="0"/>
              <a:t>Font Size </a:t>
            </a:r>
            <a:r>
              <a:rPr lang="en-US" dirty="0"/>
              <a:t>box.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Paragraph</a:t>
            </a:r>
            <a:r>
              <a:rPr lang="en-US" dirty="0"/>
              <a:t> group, click </a:t>
            </a:r>
            <a:r>
              <a:rPr lang="en-US" b="1" dirty="0"/>
              <a:t>Align Text Right</a:t>
            </a:r>
            <a:r>
              <a:rPr lang="en-US" dirty="0"/>
              <a:t> to align the text right in the text box.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Select the text box.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 Styles </a:t>
            </a:r>
            <a:r>
              <a:rPr lang="en-US" dirty="0"/>
              <a:t>group, click </a:t>
            </a:r>
            <a:r>
              <a:rPr lang="en-US" b="1" dirty="0"/>
              <a:t>Text Effects</a:t>
            </a:r>
            <a:r>
              <a:rPr lang="en-US" dirty="0"/>
              <a:t>, point to </a:t>
            </a:r>
            <a:r>
              <a:rPr lang="en-US" b="1" dirty="0"/>
              <a:t>Reflection</a:t>
            </a:r>
            <a:r>
              <a:rPr lang="en-US" dirty="0"/>
              <a:t>, and then under </a:t>
            </a:r>
            <a:r>
              <a:rPr lang="en-US" b="1" dirty="0"/>
              <a:t>Reflection Variations </a:t>
            </a:r>
            <a:r>
              <a:rPr lang="en-US" dirty="0"/>
              <a:t>click </a:t>
            </a:r>
            <a:r>
              <a:rPr lang="en-US" b="1" dirty="0"/>
              <a:t>Half Reflection, touching </a:t>
            </a:r>
            <a:r>
              <a:rPr lang="en-US" dirty="0"/>
              <a:t>(first row, second option from the left).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 Styles </a:t>
            </a:r>
            <a:r>
              <a:rPr lang="en-US" dirty="0"/>
              <a:t>group, click the </a:t>
            </a:r>
            <a:r>
              <a:rPr lang="en-US" b="1" dirty="0"/>
              <a:t>Format Text Effects </a:t>
            </a:r>
            <a:r>
              <a:rPr lang="en-US" dirty="0"/>
              <a:t>dialog box launcher. In the </a:t>
            </a:r>
            <a:r>
              <a:rPr lang="en-US" b="1" dirty="0"/>
              <a:t>Format Text Effects </a:t>
            </a:r>
            <a:r>
              <a:rPr lang="en-US" dirty="0"/>
              <a:t>dialog box, click </a:t>
            </a:r>
            <a:r>
              <a:rPr lang="en-US" b="1" dirty="0"/>
              <a:t>Text Fill </a:t>
            </a:r>
            <a:r>
              <a:rPr lang="en-US" dirty="0"/>
              <a:t>in the left pane, select </a:t>
            </a:r>
            <a:r>
              <a:rPr lang="en-US" b="1" dirty="0"/>
              <a:t>Solid fill </a:t>
            </a:r>
            <a:r>
              <a:rPr lang="en-US" dirty="0"/>
              <a:t>in the </a:t>
            </a:r>
            <a:r>
              <a:rPr lang="en-US" b="1" dirty="0"/>
              <a:t>Text Fill</a:t>
            </a:r>
            <a:r>
              <a:rPr lang="en-US" dirty="0"/>
              <a:t> pane, and then do the following:</a:t>
            </a:r>
          </a:p>
          <a:p>
            <a:pPr marL="699927" lvl="1" indent="-233309" defTabSz="933237"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</a:t>
            </a:r>
            <a:r>
              <a:rPr lang="en-US" dirty="0"/>
              <a:t>, click </a:t>
            </a:r>
            <a:r>
              <a:rPr lang="en-US" b="1" dirty="0"/>
              <a:t>White, Background 1 </a:t>
            </a:r>
            <a:r>
              <a:rPr lang="en-US" dirty="0"/>
              <a:t>(first row, first option from the left). </a:t>
            </a:r>
          </a:p>
          <a:p>
            <a:pPr marL="699927" lvl="1" indent="-233309" defTabSz="933237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12%</a:t>
            </a:r>
            <a:r>
              <a:rPr lang="en-US" dirty="0"/>
              <a:t>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slide, drag the text box onto the picture to position as needed.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background on this slide, do the following: </a:t>
            </a:r>
          </a:p>
          <a:p>
            <a:pPr marL="233309" indent="-233309">
              <a:buFont typeface="+mj-lt"/>
              <a:buAutoNum type="arabicPeriod"/>
            </a:pPr>
            <a:r>
              <a:rPr lang="en-US" dirty="0"/>
              <a:t>Right-click the slide background area, and then click </a:t>
            </a:r>
            <a:r>
              <a:rPr lang="en-US" b="1" dirty="0"/>
              <a:t>Format Background</a:t>
            </a:r>
            <a:r>
              <a:rPr lang="en-US" dirty="0"/>
              <a:t>. In the </a:t>
            </a:r>
            <a:r>
              <a:rPr lang="en-US" b="1" dirty="0"/>
              <a:t>Format Background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select </a:t>
            </a:r>
            <a:r>
              <a:rPr lang="en-US" b="1" dirty="0"/>
              <a:t>Gradient fill</a:t>
            </a:r>
            <a:r>
              <a:rPr lang="en-US" dirty="0"/>
              <a:t> in the </a:t>
            </a:r>
            <a:r>
              <a:rPr lang="en-US" b="1" dirty="0"/>
              <a:t>Fill</a:t>
            </a:r>
            <a:r>
              <a:rPr lang="en-US" dirty="0"/>
              <a:t> pane, and then do the following: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Radial</a:t>
            </a:r>
            <a:r>
              <a:rPr lang="en-US" dirty="0"/>
              <a:t>.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Direction</a:t>
            </a:r>
            <a:r>
              <a:rPr lang="en-US" dirty="0"/>
              <a:t>, and then click </a:t>
            </a:r>
            <a:r>
              <a:rPr lang="en-US" b="1" dirty="0"/>
              <a:t>From Center </a:t>
            </a:r>
            <a:r>
              <a:rPr lang="en-US" dirty="0"/>
              <a:t>(third option from the left).</a:t>
            </a:r>
            <a:endParaRPr lang="en-US" b="1" dirty="0"/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</a:t>
            </a:r>
            <a:r>
              <a:rPr lang="en-US" dirty="0"/>
              <a:t> or </a:t>
            </a:r>
            <a:r>
              <a:rPr lang="en-US" b="1" dirty="0"/>
              <a:t>Remove</a:t>
            </a:r>
            <a:r>
              <a:rPr lang="en-US" dirty="0"/>
              <a:t> until two stops appear on the slider.</a:t>
            </a:r>
          </a:p>
          <a:p>
            <a:pPr marL="233309" indent="-233309">
              <a:buFont typeface="+mj-lt"/>
              <a:buAutoNum type="arabicPeriod"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that you added as follows: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Select </a:t>
            </a:r>
            <a:r>
              <a:rPr lang="en-US" b="1" dirty="0"/>
              <a:t>Stop 1 </a:t>
            </a:r>
            <a:r>
              <a:rPr lang="en-US" dirty="0"/>
              <a:t>from the list, and then do the following: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Stop position </a:t>
            </a:r>
            <a:r>
              <a:rPr lang="en-US" dirty="0"/>
              <a:t>box, enter </a:t>
            </a:r>
            <a:r>
              <a:rPr lang="en-US" b="1" dirty="0"/>
              <a:t>10%</a:t>
            </a:r>
            <a:r>
              <a:rPr lang="en-US" dirty="0"/>
              <a:t>.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1, Darker 5% </a:t>
            </a:r>
            <a:r>
              <a:rPr lang="en-US" dirty="0"/>
              <a:t>(second row, first option from the left).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Select </a:t>
            </a:r>
            <a:r>
              <a:rPr lang="en-US" b="1" dirty="0"/>
              <a:t>Stop 2 </a:t>
            </a:r>
            <a:r>
              <a:rPr lang="en-US" dirty="0"/>
              <a:t>from the list, and then do the following: 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Stop position </a:t>
            </a:r>
            <a:r>
              <a:rPr lang="en-US" dirty="0"/>
              <a:t>box, enter </a:t>
            </a:r>
            <a:r>
              <a:rPr lang="en-US" b="1" dirty="0"/>
              <a:t>99%</a:t>
            </a:r>
            <a:r>
              <a:rPr lang="en-US" dirty="0"/>
              <a:t>.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1, Darker 35% </a:t>
            </a:r>
            <a:r>
              <a:rPr lang="en-US" dirty="0"/>
              <a:t>(fifth row, first option from the left).</a:t>
            </a:r>
          </a:p>
          <a:p>
            <a:endParaRPr lang="en-US" sz="14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58800" y="512763"/>
            <a:ext cx="3197225" cy="2397125"/>
          </a:xfrm>
        </p:spPr>
      </p:sp>
    </p:spTree>
    <p:extLst>
      <p:ext uri="{BB962C8B-B14F-4D97-AF65-F5344CB8AC3E}">
        <p14:creationId xmlns:p14="http://schemas.microsoft.com/office/powerpoint/2010/main" val="98237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1400" b="1" dirty="0"/>
              <a:t>Picture with reflected caption</a:t>
            </a:r>
          </a:p>
          <a:p>
            <a:r>
              <a:rPr lang="en-US" sz="1400" dirty="0"/>
              <a:t>(Basic)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picture effects on this slide, do the following: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Slides</a:t>
            </a:r>
            <a:r>
              <a:rPr lang="en-US" dirty="0"/>
              <a:t> group, click </a:t>
            </a:r>
            <a:r>
              <a:rPr lang="en-US" b="1" dirty="0"/>
              <a:t>Layout</a:t>
            </a:r>
            <a:r>
              <a:rPr lang="en-US" dirty="0"/>
              <a:t> and then click </a:t>
            </a:r>
            <a:r>
              <a:rPr lang="en-US" b="1" dirty="0"/>
              <a:t>Blank</a:t>
            </a:r>
            <a:r>
              <a:rPr lang="en-US" dirty="0"/>
              <a:t>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Images</a:t>
            </a:r>
            <a:r>
              <a:rPr lang="en-US" dirty="0"/>
              <a:t> group, click </a:t>
            </a:r>
            <a:r>
              <a:rPr lang="en-US" b="1" dirty="0"/>
              <a:t>Picture</a:t>
            </a:r>
            <a:r>
              <a:rPr lang="en-US" dirty="0"/>
              <a:t>. In the </a:t>
            </a:r>
            <a:r>
              <a:rPr lang="en-US" b="1" dirty="0"/>
              <a:t>Insert Picture </a:t>
            </a:r>
            <a:r>
              <a:rPr lang="en-US" dirty="0"/>
              <a:t>dialog box, select a picture, and then click </a:t>
            </a:r>
            <a:r>
              <a:rPr lang="en-US" b="1" dirty="0"/>
              <a:t>Insert</a:t>
            </a:r>
            <a:r>
              <a:rPr lang="en-US" dirty="0"/>
              <a:t>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Picture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</a:t>
            </a:r>
            <a:r>
              <a:rPr lang="en-US" dirty="0"/>
              <a:t> dialog box launcher. In the </a:t>
            </a:r>
            <a:r>
              <a:rPr lang="en-US" b="1" dirty="0"/>
              <a:t>Format Picture </a:t>
            </a:r>
            <a:r>
              <a:rPr lang="en-US" dirty="0"/>
              <a:t>dialog box, resize or crop the image so that the height is set to </a:t>
            </a:r>
            <a:r>
              <a:rPr lang="en-US" b="1" dirty="0"/>
              <a:t>3.17” </a:t>
            </a:r>
            <a:r>
              <a:rPr lang="en-US" dirty="0"/>
              <a:t>and the width</a:t>
            </a:r>
            <a:r>
              <a:rPr lang="en-US" b="1" dirty="0"/>
              <a:t> </a:t>
            </a:r>
            <a:r>
              <a:rPr lang="en-US" dirty="0"/>
              <a:t>is set to </a:t>
            </a:r>
            <a:r>
              <a:rPr lang="en-US" b="1" dirty="0"/>
              <a:t>10”</a:t>
            </a:r>
            <a:r>
              <a:rPr lang="en-US" dirty="0"/>
              <a:t>. To crop the picture, click </a:t>
            </a:r>
            <a:r>
              <a:rPr lang="en-US" b="1" dirty="0"/>
              <a:t>Crop</a:t>
            </a:r>
            <a:r>
              <a:rPr lang="en-US" dirty="0"/>
              <a:t> in the left pane, and in the right pane, under </a:t>
            </a:r>
            <a:r>
              <a:rPr lang="en-US" b="1" dirty="0"/>
              <a:t>Crop position</a:t>
            </a:r>
            <a:r>
              <a:rPr lang="en-US" dirty="0"/>
              <a:t>, enter values into the </a:t>
            </a:r>
            <a:r>
              <a:rPr lang="en-US" b="1" dirty="0"/>
              <a:t>Height</a:t>
            </a:r>
            <a:r>
              <a:rPr lang="en-US" dirty="0"/>
              <a:t>, </a:t>
            </a:r>
            <a:r>
              <a:rPr lang="en-US" b="1" dirty="0"/>
              <a:t>Width</a:t>
            </a:r>
            <a:r>
              <a:rPr lang="en-US" dirty="0"/>
              <a:t>, </a:t>
            </a:r>
            <a:r>
              <a:rPr lang="en-US" b="1" dirty="0"/>
              <a:t>Left</a:t>
            </a:r>
            <a:r>
              <a:rPr lang="en-US" dirty="0"/>
              <a:t>, and </a:t>
            </a:r>
            <a:r>
              <a:rPr lang="en-US" b="1" dirty="0"/>
              <a:t>Top</a:t>
            </a:r>
            <a:r>
              <a:rPr lang="en-US" dirty="0"/>
              <a:t> boxes. To resize the picture, click </a:t>
            </a:r>
            <a:r>
              <a:rPr lang="en-US" b="1" dirty="0"/>
              <a:t>Size</a:t>
            </a:r>
            <a:r>
              <a:rPr lang="en-US" dirty="0"/>
              <a:t> in the left pane, and in the right pane, under </a:t>
            </a:r>
            <a:r>
              <a:rPr lang="en-US" b="1" dirty="0"/>
              <a:t>Size and rotate</a:t>
            </a:r>
            <a:r>
              <a:rPr lang="en-US" dirty="0"/>
              <a:t>, enter values into the </a:t>
            </a:r>
            <a:r>
              <a:rPr lang="en-US" b="1" dirty="0"/>
              <a:t>Height</a:t>
            </a:r>
            <a:r>
              <a:rPr lang="en-US" dirty="0"/>
              <a:t> and </a:t>
            </a:r>
            <a:r>
              <a:rPr lang="en-US" b="1" dirty="0"/>
              <a:t>Width</a:t>
            </a:r>
            <a:r>
              <a:rPr lang="en-US" dirty="0"/>
              <a:t> boxes.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Select the picture.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99927" lvl="1" indent="-233309" defTabSz="933237"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to Slide</a:t>
            </a:r>
            <a:r>
              <a:rPr lang="en-US" dirty="0"/>
              <a:t>. </a:t>
            </a:r>
          </a:p>
          <a:p>
            <a:pPr marL="699927" lvl="1" indent="-233309" defTabSz="933237"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Top</a:t>
            </a:r>
            <a:r>
              <a:rPr lang="en-US" dirty="0"/>
              <a:t>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Picture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Picture Styles </a:t>
            </a:r>
            <a:r>
              <a:rPr lang="en-US" dirty="0"/>
              <a:t>group, click </a:t>
            </a:r>
            <a:r>
              <a:rPr lang="en-US" b="1" dirty="0"/>
              <a:t>Picture Effects</a:t>
            </a:r>
            <a:r>
              <a:rPr lang="en-US" dirty="0"/>
              <a:t>, point to </a:t>
            </a:r>
            <a:r>
              <a:rPr lang="en-US" b="1" dirty="0"/>
              <a:t>Reflections</a:t>
            </a:r>
            <a:r>
              <a:rPr lang="en-US" dirty="0"/>
              <a:t>, and then under </a:t>
            </a:r>
            <a:r>
              <a:rPr lang="en-US" b="1" dirty="0"/>
              <a:t>Reflection Variations </a:t>
            </a:r>
            <a:r>
              <a:rPr lang="en-US" dirty="0"/>
              <a:t>click </a:t>
            </a:r>
            <a:r>
              <a:rPr lang="en-US" b="1" dirty="0"/>
              <a:t>Half Reflection, touching </a:t>
            </a:r>
            <a:r>
              <a:rPr lang="en-US" dirty="0"/>
              <a:t>(first row, second option from the left).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Text</a:t>
            </a:r>
            <a:r>
              <a:rPr lang="en-US" dirty="0"/>
              <a:t> group, click </a:t>
            </a:r>
            <a:r>
              <a:rPr lang="en-US" b="1" dirty="0"/>
              <a:t>Text Box</a:t>
            </a:r>
            <a:r>
              <a:rPr lang="en-US" dirty="0"/>
              <a:t>, and then on the slide, drag to draw the text box.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Enter text in the text box, select the text, and then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Font</a:t>
            </a:r>
            <a:r>
              <a:rPr lang="en-US" dirty="0"/>
              <a:t> group, select </a:t>
            </a:r>
            <a:r>
              <a:rPr lang="en-US" b="1" dirty="0"/>
              <a:t>Impact </a:t>
            </a:r>
            <a:r>
              <a:rPr lang="en-US" dirty="0"/>
              <a:t>from the </a:t>
            </a:r>
            <a:r>
              <a:rPr lang="en-US" b="1" dirty="0"/>
              <a:t>Font</a:t>
            </a:r>
            <a:r>
              <a:rPr lang="en-US" dirty="0"/>
              <a:t> list and then enter </a:t>
            </a:r>
            <a:r>
              <a:rPr lang="en-US" b="1" dirty="0"/>
              <a:t>42</a:t>
            </a:r>
            <a:r>
              <a:rPr lang="en-US" dirty="0"/>
              <a:t> in the </a:t>
            </a:r>
            <a:r>
              <a:rPr lang="en-US" b="1" dirty="0"/>
              <a:t>Font Size </a:t>
            </a:r>
            <a:r>
              <a:rPr lang="en-US" dirty="0"/>
              <a:t>box.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Paragraph</a:t>
            </a:r>
            <a:r>
              <a:rPr lang="en-US" dirty="0"/>
              <a:t> group, click </a:t>
            </a:r>
            <a:r>
              <a:rPr lang="en-US" b="1" dirty="0"/>
              <a:t>Align Text Right</a:t>
            </a:r>
            <a:r>
              <a:rPr lang="en-US" dirty="0"/>
              <a:t> to align the text right in the text box.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Select the text box.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 Styles </a:t>
            </a:r>
            <a:r>
              <a:rPr lang="en-US" dirty="0"/>
              <a:t>group, click </a:t>
            </a:r>
            <a:r>
              <a:rPr lang="en-US" b="1" dirty="0"/>
              <a:t>Text Effects</a:t>
            </a:r>
            <a:r>
              <a:rPr lang="en-US" dirty="0"/>
              <a:t>, point to </a:t>
            </a:r>
            <a:r>
              <a:rPr lang="en-US" b="1" dirty="0"/>
              <a:t>Reflection</a:t>
            </a:r>
            <a:r>
              <a:rPr lang="en-US" dirty="0"/>
              <a:t>, and then under </a:t>
            </a:r>
            <a:r>
              <a:rPr lang="en-US" b="1" dirty="0"/>
              <a:t>Reflection Variations </a:t>
            </a:r>
            <a:r>
              <a:rPr lang="en-US" dirty="0"/>
              <a:t>click </a:t>
            </a:r>
            <a:r>
              <a:rPr lang="en-US" b="1" dirty="0"/>
              <a:t>Half Reflection, touching </a:t>
            </a:r>
            <a:r>
              <a:rPr lang="en-US" dirty="0"/>
              <a:t>(first row, second option from the left).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 Styles </a:t>
            </a:r>
            <a:r>
              <a:rPr lang="en-US" dirty="0"/>
              <a:t>group, click the </a:t>
            </a:r>
            <a:r>
              <a:rPr lang="en-US" b="1" dirty="0"/>
              <a:t>Format Text Effects </a:t>
            </a:r>
            <a:r>
              <a:rPr lang="en-US" dirty="0"/>
              <a:t>dialog box launcher. In the </a:t>
            </a:r>
            <a:r>
              <a:rPr lang="en-US" b="1" dirty="0"/>
              <a:t>Format Text Effects </a:t>
            </a:r>
            <a:r>
              <a:rPr lang="en-US" dirty="0"/>
              <a:t>dialog box, click </a:t>
            </a:r>
            <a:r>
              <a:rPr lang="en-US" b="1" dirty="0"/>
              <a:t>Text Fill </a:t>
            </a:r>
            <a:r>
              <a:rPr lang="en-US" dirty="0"/>
              <a:t>in the left pane, select </a:t>
            </a:r>
            <a:r>
              <a:rPr lang="en-US" b="1" dirty="0"/>
              <a:t>Solid fill </a:t>
            </a:r>
            <a:r>
              <a:rPr lang="en-US" dirty="0"/>
              <a:t>in the </a:t>
            </a:r>
            <a:r>
              <a:rPr lang="en-US" b="1" dirty="0"/>
              <a:t>Text Fill</a:t>
            </a:r>
            <a:r>
              <a:rPr lang="en-US" dirty="0"/>
              <a:t> pane, and then do the following:</a:t>
            </a:r>
          </a:p>
          <a:p>
            <a:pPr marL="699927" lvl="1" indent="-233309" defTabSz="933237"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</a:t>
            </a:r>
            <a:r>
              <a:rPr lang="en-US" dirty="0"/>
              <a:t>, click </a:t>
            </a:r>
            <a:r>
              <a:rPr lang="en-US" b="1" dirty="0"/>
              <a:t>White, Background 1 </a:t>
            </a:r>
            <a:r>
              <a:rPr lang="en-US" dirty="0"/>
              <a:t>(first row, first option from the left). </a:t>
            </a:r>
          </a:p>
          <a:p>
            <a:pPr marL="699927" lvl="1" indent="-233309" defTabSz="933237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12%</a:t>
            </a:r>
            <a:r>
              <a:rPr lang="en-US" dirty="0"/>
              <a:t>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slide, drag the text box onto the picture to position as needed.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background on this slide, do the following: </a:t>
            </a:r>
          </a:p>
          <a:p>
            <a:pPr marL="233309" indent="-233309">
              <a:buFont typeface="+mj-lt"/>
              <a:buAutoNum type="arabicPeriod"/>
            </a:pPr>
            <a:r>
              <a:rPr lang="en-US" dirty="0"/>
              <a:t>Right-click the slide background area, and then click </a:t>
            </a:r>
            <a:r>
              <a:rPr lang="en-US" b="1" dirty="0"/>
              <a:t>Format Background</a:t>
            </a:r>
            <a:r>
              <a:rPr lang="en-US" dirty="0"/>
              <a:t>. In the </a:t>
            </a:r>
            <a:r>
              <a:rPr lang="en-US" b="1" dirty="0"/>
              <a:t>Format Background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select </a:t>
            </a:r>
            <a:r>
              <a:rPr lang="en-US" b="1" dirty="0"/>
              <a:t>Gradient fill</a:t>
            </a:r>
            <a:r>
              <a:rPr lang="en-US" dirty="0"/>
              <a:t> in the </a:t>
            </a:r>
            <a:r>
              <a:rPr lang="en-US" b="1" dirty="0"/>
              <a:t>Fill</a:t>
            </a:r>
            <a:r>
              <a:rPr lang="en-US" dirty="0"/>
              <a:t> pane, and then do the following: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Radial</a:t>
            </a:r>
            <a:r>
              <a:rPr lang="en-US" dirty="0"/>
              <a:t>.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Direction</a:t>
            </a:r>
            <a:r>
              <a:rPr lang="en-US" dirty="0"/>
              <a:t>, and then click </a:t>
            </a:r>
            <a:r>
              <a:rPr lang="en-US" b="1" dirty="0"/>
              <a:t>From Center </a:t>
            </a:r>
            <a:r>
              <a:rPr lang="en-US" dirty="0"/>
              <a:t>(third option from the left).</a:t>
            </a:r>
            <a:endParaRPr lang="en-US" b="1" dirty="0"/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</a:t>
            </a:r>
            <a:r>
              <a:rPr lang="en-US" dirty="0"/>
              <a:t> or </a:t>
            </a:r>
            <a:r>
              <a:rPr lang="en-US" b="1" dirty="0"/>
              <a:t>Remove</a:t>
            </a:r>
            <a:r>
              <a:rPr lang="en-US" dirty="0"/>
              <a:t> until two stops appear on the slider.</a:t>
            </a:r>
          </a:p>
          <a:p>
            <a:pPr marL="233309" indent="-233309">
              <a:buFont typeface="+mj-lt"/>
              <a:buAutoNum type="arabicPeriod"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that you added as follows: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Select </a:t>
            </a:r>
            <a:r>
              <a:rPr lang="en-US" b="1" dirty="0"/>
              <a:t>Stop 1 </a:t>
            </a:r>
            <a:r>
              <a:rPr lang="en-US" dirty="0"/>
              <a:t>from the list, and then do the following: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Stop position </a:t>
            </a:r>
            <a:r>
              <a:rPr lang="en-US" dirty="0"/>
              <a:t>box, enter </a:t>
            </a:r>
            <a:r>
              <a:rPr lang="en-US" b="1" dirty="0"/>
              <a:t>10%</a:t>
            </a:r>
            <a:r>
              <a:rPr lang="en-US" dirty="0"/>
              <a:t>.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1, Darker 5% </a:t>
            </a:r>
            <a:r>
              <a:rPr lang="en-US" dirty="0"/>
              <a:t>(second row, first option from the left).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Select </a:t>
            </a:r>
            <a:r>
              <a:rPr lang="en-US" b="1" dirty="0"/>
              <a:t>Stop 2 </a:t>
            </a:r>
            <a:r>
              <a:rPr lang="en-US" dirty="0"/>
              <a:t>from the list, and then do the following: 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Stop position </a:t>
            </a:r>
            <a:r>
              <a:rPr lang="en-US" dirty="0"/>
              <a:t>box, enter </a:t>
            </a:r>
            <a:r>
              <a:rPr lang="en-US" b="1" dirty="0"/>
              <a:t>99%</a:t>
            </a:r>
            <a:r>
              <a:rPr lang="en-US" dirty="0"/>
              <a:t>.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1, Darker 35% </a:t>
            </a:r>
            <a:r>
              <a:rPr lang="en-US" dirty="0"/>
              <a:t>(fifth row, first option from the left).</a:t>
            </a:r>
          </a:p>
          <a:p>
            <a:endParaRPr lang="en-US" sz="14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58800" y="512763"/>
            <a:ext cx="3197225" cy="2397125"/>
          </a:xfrm>
        </p:spPr>
      </p:sp>
    </p:spTree>
    <p:extLst>
      <p:ext uri="{BB962C8B-B14F-4D97-AF65-F5344CB8AC3E}">
        <p14:creationId xmlns:p14="http://schemas.microsoft.com/office/powerpoint/2010/main" val="2772380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75B07-7B32-4C01-A8D7-BD825825E3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23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1400" b="1" dirty="0"/>
              <a:t>Picture with reflected caption</a:t>
            </a:r>
          </a:p>
          <a:p>
            <a:r>
              <a:rPr lang="en-US" sz="1400" dirty="0"/>
              <a:t>(Basic)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picture effects on this slide, do the following: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Slides</a:t>
            </a:r>
            <a:r>
              <a:rPr lang="en-US" dirty="0"/>
              <a:t> group, click </a:t>
            </a:r>
            <a:r>
              <a:rPr lang="en-US" b="1" dirty="0"/>
              <a:t>Layout</a:t>
            </a:r>
            <a:r>
              <a:rPr lang="en-US" dirty="0"/>
              <a:t> and then click </a:t>
            </a:r>
            <a:r>
              <a:rPr lang="en-US" b="1" dirty="0"/>
              <a:t>Blank</a:t>
            </a:r>
            <a:r>
              <a:rPr lang="en-US" dirty="0"/>
              <a:t>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Images</a:t>
            </a:r>
            <a:r>
              <a:rPr lang="en-US" dirty="0"/>
              <a:t> group, click </a:t>
            </a:r>
            <a:r>
              <a:rPr lang="en-US" b="1" dirty="0"/>
              <a:t>Picture</a:t>
            </a:r>
            <a:r>
              <a:rPr lang="en-US" dirty="0"/>
              <a:t>. In the </a:t>
            </a:r>
            <a:r>
              <a:rPr lang="en-US" b="1" dirty="0"/>
              <a:t>Insert Picture </a:t>
            </a:r>
            <a:r>
              <a:rPr lang="en-US" dirty="0"/>
              <a:t>dialog box, select a picture, and then click </a:t>
            </a:r>
            <a:r>
              <a:rPr lang="en-US" b="1" dirty="0"/>
              <a:t>Insert</a:t>
            </a:r>
            <a:r>
              <a:rPr lang="en-US" dirty="0"/>
              <a:t>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Picture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</a:t>
            </a:r>
            <a:r>
              <a:rPr lang="en-US" dirty="0"/>
              <a:t> dialog box launcher. In the </a:t>
            </a:r>
            <a:r>
              <a:rPr lang="en-US" b="1" dirty="0"/>
              <a:t>Format Picture </a:t>
            </a:r>
            <a:r>
              <a:rPr lang="en-US" dirty="0"/>
              <a:t>dialog box, resize or crop the image so that the height is set to </a:t>
            </a:r>
            <a:r>
              <a:rPr lang="en-US" b="1" dirty="0"/>
              <a:t>3.17” </a:t>
            </a:r>
            <a:r>
              <a:rPr lang="en-US" dirty="0"/>
              <a:t>and the width</a:t>
            </a:r>
            <a:r>
              <a:rPr lang="en-US" b="1" dirty="0"/>
              <a:t> </a:t>
            </a:r>
            <a:r>
              <a:rPr lang="en-US" dirty="0"/>
              <a:t>is set to </a:t>
            </a:r>
            <a:r>
              <a:rPr lang="en-US" b="1" dirty="0"/>
              <a:t>10”</a:t>
            </a:r>
            <a:r>
              <a:rPr lang="en-US" dirty="0"/>
              <a:t>. To crop the picture, click </a:t>
            </a:r>
            <a:r>
              <a:rPr lang="en-US" b="1" dirty="0"/>
              <a:t>Crop</a:t>
            </a:r>
            <a:r>
              <a:rPr lang="en-US" dirty="0"/>
              <a:t> in the left pane, and in the right pane, under </a:t>
            </a:r>
            <a:r>
              <a:rPr lang="en-US" b="1" dirty="0"/>
              <a:t>Crop position</a:t>
            </a:r>
            <a:r>
              <a:rPr lang="en-US" dirty="0"/>
              <a:t>, enter values into the </a:t>
            </a:r>
            <a:r>
              <a:rPr lang="en-US" b="1" dirty="0"/>
              <a:t>Height</a:t>
            </a:r>
            <a:r>
              <a:rPr lang="en-US" dirty="0"/>
              <a:t>, </a:t>
            </a:r>
            <a:r>
              <a:rPr lang="en-US" b="1" dirty="0"/>
              <a:t>Width</a:t>
            </a:r>
            <a:r>
              <a:rPr lang="en-US" dirty="0"/>
              <a:t>, </a:t>
            </a:r>
            <a:r>
              <a:rPr lang="en-US" b="1" dirty="0"/>
              <a:t>Left</a:t>
            </a:r>
            <a:r>
              <a:rPr lang="en-US" dirty="0"/>
              <a:t>, and </a:t>
            </a:r>
            <a:r>
              <a:rPr lang="en-US" b="1" dirty="0"/>
              <a:t>Top</a:t>
            </a:r>
            <a:r>
              <a:rPr lang="en-US" dirty="0"/>
              <a:t> boxes. To resize the picture, click </a:t>
            </a:r>
            <a:r>
              <a:rPr lang="en-US" b="1" dirty="0"/>
              <a:t>Size</a:t>
            </a:r>
            <a:r>
              <a:rPr lang="en-US" dirty="0"/>
              <a:t> in the left pane, and in the right pane, under </a:t>
            </a:r>
            <a:r>
              <a:rPr lang="en-US" b="1" dirty="0"/>
              <a:t>Size and rotate</a:t>
            </a:r>
            <a:r>
              <a:rPr lang="en-US" dirty="0"/>
              <a:t>, enter values into the </a:t>
            </a:r>
            <a:r>
              <a:rPr lang="en-US" b="1" dirty="0"/>
              <a:t>Height</a:t>
            </a:r>
            <a:r>
              <a:rPr lang="en-US" dirty="0"/>
              <a:t> and </a:t>
            </a:r>
            <a:r>
              <a:rPr lang="en-US" b="1" dirty="0"/>
              <a:t>Width</a:t>
            </a:r>
            <a:r>
              <a:rPr lang="en-US" dirty="0"/>
              <a:t> boxes.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Select the picture.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Align</a:t>
            </a:r>
            <a:r>
              <a:rPr lang="en-US" dirty="0"/>
              <a:t>, and then do the following:</a:t>
            </a:r>
          </a:p>
          <a:p>
            <a:pPr marL="699927" lvl="1" indent="-233309" defTabSz="933237"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to Slide</a:t>
            </a:r>
            <a:r>
              <a:rPr lang="en-US" dirty="0"/>
              <a:t>. </a:t>
            </a:r>
          </a:p>
          <a:p>
            <a:pPr marL="699927" lvl="1" indent="-233309" defTabSz="933237">
              <a:buFont typeface="+mj-lt"/>
              <a:buAutoNum type="arabicPeriod"/>
              <a:defRPr/>
            </a:pPr>
            <a:r>
              <a:rPr lang="en-US" dirty="0"/>
              <a:t>Click </a:t>
            </a:r>
            <a:r>
              <a:rPr lang="en-US" b="1" dirty="0"/>
              <a:t>Align Top</a:t>
            </a:r>
            <a:r>
              <a:rPr lang="en-US" dirty="0"/>
              <a:t>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Picture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Picture Styles </a:t>
            </a:r>
            <a:r>
              <a:rPr lang="en-US" dirty="0"/>
              <a:t>group, click </a:t>
            </a:r>
            <a:r>
              <a:rPr lang="en-US" b="1" dirty="0"/>
              <a:t>Picture Effects</a:t>
            </a:r>
            <a:r>
              <a:rPr lang="en-US" dirty="0"/>
              <a:t>, point to </a:t>
            </a:r>
            <a:r>
              <a:rPr lang="en-US" b="1" dirty="0"/>
              <a:t>Reflections</a:t>
            </a:r>
            <a:r>
              <a:rPr lang="en-US" dirty="0"/>
              <a:t>, and then under </a:t>
            </a:r>
            <a:r>
              <a:rPr lang="en-US" b="1" dirty="0"/>
              <a:t>Reflection Variations </a:t>
            </a:r>
            <a:r>
              <a:rPr lang="en-US" dirty="0"/>
              <a:t>click </a:t>
            </a:r>
            <a:r>
              <a:rPr lang="en-US" b="1" dirty="0"/>
              <a:t>Half Reflection, touching </a:t>
            </a:r>
            <a:r>
              <a:rPr lang="en-US" dirty="0"/>
              <a:t>(first row, second option from the left).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Text</a:t>
            </a:r>
            <a:r>
              <a:rPr lang="en-US" dirty="0"/>
              <a:t> group, click </a:t>
            </a:r>
            <a:r>
              <a:rPr lang="en-US" b="1" dirty="0"/>
              <a:t>Text Box</a:t>
            </a:r>
            <a:r>
              <a:rPr lang="en-US" dirty="0"/>
              <a:t>, and then on the slide, drag to draw the text box.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Enter text in the text box, select the text, and then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Font</a:t>
            </a:r>
            <a:r>
              <a:rPr lang="en-US" dirty="0"/>
              <a:t> group, select </a:t>
            </a:r>
            <a:r>
              <a:rPr lang="en-US" b="1" dirty="0"/>
              <a:t>Impact </a:t>
            </a:r>
            <a:r>
              <a:rPr lang="en-US" dirty="0"/>
              <a:t>from the </a:t>
            </a:r>
            <a:r>
              <a:rPr lang="en-US" b="1" dirty="0"/>
              <a:t>Font</a:t>
            </a:r>
            <a:r>
              <a:rPr lang="en-US" dirty="0"/>
              <a:t> list and then enter </a:t>
            </a:r>
            <a:r>
              <a:rPr lang="en-US" b="1" dirty="0"/>
              <a:t>42</a:t>
            </a:r>
            <a:r>
              <a:rPr lang="en-US" dirty="0"/>
              <a:t> in the </a:t>
            </a:r>
            <a:r>
              <a:rPr lang="en-US" b="1" dirty="0"/>
              <a:t>Font Size </a:t>
            </a:r>
            <a:r>
              <a:rPr lang="en-US" dirty="0"/>
              <a:t>box.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Paragraph</a:t>
            </a:r>
            <a:r>
              <a:rPr lang="en-US" dirty="0"/>
              <a:t> group, click </a:t>
            </a:r>
            <a:r>
              <a:rPr lang="en-US" b="1" dirty="0"/>
              <a:t>Align Text Right</a:t>
            </a:r>
            <a:r>
              <a:rPr lang="en-US" dirty="0"/>
              <a:t> to align the text right in the text box.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Select the text box.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 Styles </a:t>
            </a:r>
            <a:r>
              <a:rPr lang="en-US" dirty="0"/>
              <a:t>group, click </a:t>
            </a:r>
            <a:r>
              <a:rPr lang="en-US" b="1" dirty="0"/>
              <a:t>Text Effects</a:t>
            </a:r>
            <a:r>
              <a:rPr lang="en-US" dirty="0"/>
              <a:t>, point to </a:t>
            </a:r>
            <a:r>
              <a:rPr lang="en-US" b="1" dirty="0"/>
              <a:t>Reflection</a:t>
            </a:r>
            <a:r>
              <a:rPr lang="en-US" dirty="0"/>
              <a:t>, and then under </a:t>
            </a:r>
            <a:r>
              <a:rPr lang="en-US" b="1" dirty="0"/>
              <a:t>Reflection Variations </a:t>
            </a:r>
            <a:r>
              <a:rPr lang="en-US" dirty="0"/>
              <a:t>click </a:t>
            </a:r>
            <a:r>
              <a:rPr lang="en-US" b="1" dirty="0"/>
              <a:t>Half Reflection, touching </a:t>
            </a:r>
            <a:r>
              <a:rPr lang="en-US" dirty="0"/>
              <a:t>(first row, second option from the left). 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WordArt Styles </a:t>
            </a:r>
            <a:r>
              <a:rPr lang="en-US" dirty="0"/>
              <a:t>group, click the </a:t>
            </a:r>
            <a:r>
              <a:rPr lang="en-US" b="1" dirty="0"/>
              <a:t>Format Text Effects </a:t>
            </a:r>
            <a:r>
              <a:rPr lang="en-US" dirty="0"/>
              <a:t>dialog box launcher. In the </a:t>
            </a:r>
            <a:r>
              <a:rPr lang="en-US" b="1" dirty="0"/>
              <a:t>Format Text Effects </a:t>
            </a:r>
            <a:r>
              <a:rPr lang="en-US" dirty="0"/>
              <a:t>dialog box, click </a:t>
            </a:r>
            <a:r>
              <a:rPr lang="en-US" b="1" dirty="0"/>
              <a:t>Text Fill </a:t>
            </a:r>
            <a:r>
              <a:rPr lang="en-US" dirty="0"/>
              <a:t>in the left pane, select </a:t>
            </a:r>
            <a:r>
              <a:rPr lang="en-US" b="1" dirty="0"/>
              <a:t>Solid fill </a:t>
            </a:r>
            <a:r>
              <a:rPr lang="en-US" dirty="0"/>
              <a:t>in the </a:t>
            </a:r>
            <a:r>
              <a:rPr lang="en-US" b="1" dirty="0"/>
              <a:t>Text Fill</a:t>
            </a:r>
            <a:r>
              <a:rPr lang="en-US" dirty="0"/>
              <a:t> pane, and then do the following:</a:t>
            </a:r>
          </a:p>
          <a:p>
            <a:pPr marL="699927" lvl="1" indent="-233309" defTabSz="933237"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</a:t>
            </a:r>
            <a:r>
              <a:rPr lang="en-US" dirty="0"/>
              <a:t>, click </a:t>
            </a:r>
            <a:r>
              <a:rPr lang="en-US" b="1" dirty="0"/>
              <a:t>White, Background 1 </a:t>
            </a:r>
            <a:r>
              <a:rPr lang="en-US" dirty="0"/>
              <a:t>(first row, first option from the left). </a:t>
            </a:r>
          </a:p>
          <a:p>
            <a:pPr marL="699927" lvl="1" indent="-233309" defTabSz="933237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12%</a:t>
            </a:r>
            <a:r>
              <a:rPr lang="en-US" dirty="0"/>
              <a:t>.</a:t>
            </a:r>
          </a:p>
          <a:p>
            <a:pPr marL="233309" indent="-233309" defTabSz="933237">
              <a:buFont typeface="+mj-lt"/>
              <a:buAutoNum type="arabicPeriod"/>
              <a:defRPr/>
            </a:pPr>
            <a:r>
              <a:rPr lang="en-US" dirty="0"/>
              <a:t>On the slide, drag the text box onto the picture to position as needed.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background on this slide, do the following: </a:t>
            </a:r>
          </a:p>
          <a:p>
            <a:pPr marL="233309" indent="-233309">
              <a:buFont typeface="+mj-lt"/>
              <a:buAutoNum type="arabicPeriod"/>
            </a:pPr>
            <a:r>
              <a:rPr lang="en-US" dirty="0"/>
              <a:t>Right-click the slide background area, and then click </a:t>
            </a:r>
            <a:r>
              <a:rPr lang="en-US" b="1" dirty="0"/>
              <a:t>Format Background</a:t>
            </a:r>
            <a:r>
              <a:rPr lang="en-US" dirty="0"/>
              <a:t>. In the </a:t>
            </a:r>
            <a:r>
              <a:rPr lang="en-US" b="1" dirty="0"/>
              <a:t>Format Background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select </a:t>
            </a:r>
            <a:r>
              <a:rPr lang="en-US" b="1" dirty="0"/>
              <a:t>Gradient fill</a:t>
            </a:r>
            <a:r>
              <a:rPr lang="en-US" dirty="0"/>
              <a:t> in the </a:t>
            </a:r>
            <a:r>
              <a:rPr lang="en-US" b="1" dirty="0"/>
              <a:t>Fill</a:t>
            </a:r>
            <a:r>
              <a:rPr lang="en-US" dirty="0"/>
              <a:t> pane, and then do the following: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Radial</a:t>
            </a:r>
            <a:r>
              <a:rPr lang="en-US" dirty="0"/>
              <a:t>.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Direction</a:t>
            </a:r>
            <a:r>
              <a:rPr lang="en-US" dirty="0"/>
              <a:t>, and then click </a:t>
            </a:r>
            <a:r>
              <a:rPr lang="en-US" b="1" dirty="0"/>
              <a:t>From Center </a:t>
            </a:r>
            <a:r>
              <a:rPr lang="en-US" dirty="0"/>
              <a:t>(third option from the left).</a:t>
            </a:r>
            <a:endParaRPr lang="en-US" b="1" dirty="0"/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</a:t>
            </a:r>
            <a:r>
              <a:rPr lang="en-US" dirty="0"/>
              <a:t> or </a:t>
            </a:r>
            <a:r>
              <a:rPr lang="en-US" b="1" dirty="0"/>
              <a:t>Remove</a:t>
            </a:r>
            <a:r>
              <a:rPr lang="en-US" dirty="0"/>
              <a:t> until two stops appear on the slider.</a:t>
            </a:r>
          </a:p>
          <a:p>
            <a:pPr marL="233309" indent="-233309">
              <a:buFont typeface="+mj-lt"/>
              <a:buAutoNum type="arabicPeriod"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that you added as follows: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Select </a:t>
            </a:r>
            <a:r>
              <a:rPr lang="en-US" b="1" dirty="0"/>
              <a:t>Stop 1 </a:t>
            </a:r>
            <a:r>
              <a:rPr lang="en-US" dirty="0"/>
              <a:t>from the list, and then do the following: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Stop position </a:t>
            </a:r>
            <a:r>
              <a:rPr lang="en-US" dirty="0"/>
              <a:t>box, enter </a:t>
            </a:r>
            <a:r>
              <a:rPr lang="en-US" b="1" dirty="0"/>
              <a:t>10%</a:t>
            </a:r>
            <a:r>
              <a:rPr lang="en-US" dirty="0"/>
              <a:t>.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1, Darker 5% </a:t>
            </a:r>
            <a:r>
              <a:rPr lang="en-US" dirty="0"/>
              <a:t>(second row, first option from the left).</a:t>
            </a:r>
          </a:p>
          <a:p>
            <a:pPr marL="699927" lvl="1" indent="-233309">
              <a:buFont typeface="Arial" pitchFamily="34" charset="0"/>
              <a:buChar char="•"/>
            </a:pPr>
            <a:r>
              <a:rPr lang="en-US" dirty="0"/>
              <a:t>Select </a:t>
            </a:r>
            <a:r>
              <a:rPr lang="en-US" b="1" dirty="0"/>
              <a:t>Stop 2 </a:t>
            </a:r>
            <a:r>
              <a:rPr lang="en-US" dirty="0"/>
              <a:t>from the list, and then do the following: 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Stop position </a:t>
            </a:r>
            <a:r>
              <a:rPr lang="en-US" dirty="0"/>
              <a:t>box, enter </a:t>
            </a:r>
            <a:r>
              <a:rPr lang="en-US" b="1" dirty="0"/>
              <a:t>99%</a:t>
            </a:r>
            <a:r>
              <a:rPr lang="en-US" dirty="0"/>
              <a:t>.</a:t>
            </a:r>
          </a:p>
          <a:p>
            <a:pPr marL="1166546" lvl="2" indent="-233309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1, Darker 35% </a:t>
            </a:r>
            <a:r>
              <a:rPr lang="en-US" dirty="0"/>
              <a:t>(fifth row, first option from the left).</a:t>
            </a:r>
          </a:p>
          <a:p>
            <a:endParaRPr lang="en-US" sz="14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58800" y="512763"/>
            <a:ext cx="3197225" cy="2397125"/>
          </a:xfrm>
        </p:spPr>
      </p:sp>
    </p:spTree>
    <p:extLst>
      <p:ext uri="{BB962C8B-B14F-4D97-AF65-F5344CB8AC3E}">
        <p14:creationId xmlns:p14="http://schemas.microsoft.com/office/powerpoint/2010/main" val="1028530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fad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sp.sdsheriff.com/DSB/DPD/Training/_layouts/15/WopiFrame.aspx?sourcedoc=/DSB/IPD/Training/Training%20Unit%20Manuals/Prebook%20Manual/BPCS%20-%20Booked%20Post%20Release%20Flash/BPCS%20Flash.docx&amp;action=defaul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sp.sdsheriff.com/DSB/DPD/Training/Training%20Unit%20Manuals/Prebook%20Manual/BPRV%20-%20Booked%20Post%20Release%20Revocation/BPRV%20-%20Booked%20Post%20Rls%20Violator.docx?Web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sp.sdsheriff.com/DSB/Vista/Chronic%20Intoxication%20List/Chronic%20List%20November%2015%202017.pdf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ssp.sdsheriff.com/DSB/DPD/Training/_layouts/15/WopiFrame.aspx?sourcedoc=/DSB/IPD/Training/Training%20Unit%20Manuals/Prebook%20Manual/ARST%20-%20FIELD%20ARREST/Drunk%20in%20Public%20Prosecution%20Desired%20647(F)%20PC.docx&amp;action=defaul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>
                <a:lumMod val="95000"/>
              </a:schemeClr>
            </a:gs>
            <a:gs pos="99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691196551_6da7111c35_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28956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5174040" y="2402775"/>
            <a:ext cx="34467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200" spc="100" dirty="0">
                <a:solidFill>
                  <a:prstClr val="white">
                    <a:alpha val="88000"/>
                  </a:prstClr>
                </a:solidFill>
                <a:effectLst>
                  <a:reflection blurRad="6350" stA="60000" endA="900" endPos="58000" dir="5400000" sy="-100000" algn="bl" rotWithShape="0"/>
                </a:effectLst>
                <a:latin typeface="Impact" pitchFamily="34" charset="0"/>
              </a:rPr>
              <a:t>Phase I Day III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8917" y="3694257"/>
            <a:ext cx="2210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spc="100" dirty="0">
                <a:solidFill>
                  <a:prstClr val="white">
                    <a:alpha val="88000"/>
                  </a:prstClr>
                </a:solidFill>
                <a:effectLst>
                  <a:reflection blurRad="6350" stA="60000" endA="900" endPos="58000" dir="5400000" sy="-100000" algn="bl" rotWithShape="0"/>
                </a:effectLst>
                <a:latin typeface="Impact" pitchFamily="34" charset="0"/>
              </a:rPr>
              <a:t>DPD Training Unit</a:t>
            </a:r>
          </a:p>
        </p:txBody>
      </p:sp>
    </p:spTree>
    <p:extLst>
      <p:ext uri="{BB962C8B-B14F-4D97-AF65-F5344CB8AC3E}">
        <p14:creationId xmlns:p14="http://schemas.microsoft.com/office/powerpoint/2010/main" val="8497358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Adult Probation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Juvenile Probation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BSCW</a:t>
            </a:r>
          </a:p>
          <a:p>
            <a:r>
              <a:rPr lang="en-US" dirty="0"/>
              <a:t>Charge: 1203.2(a) &amp; underlying charges</a:t>
            </a:r>
          </a:p>
          <a:p>
            <a:r>
              <a:rPr lang="en-US" dirty="0"/>
              <a:t>Court: The courts will schedule a COTP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750633" y="2471738"/>
            <a:ext cx="4088567" cy="4021053"/>
          </a:xfrm>
        </p:spPr>
        <p:txBody>
          <a:bodyPr>
            <a:normAutofit/>
          </a:bodyPr>
          <a:lstStyle/>
          <a:p>
            <a:r>
              <a:rPr lang="en-US" dirty="0"/>
              <a:t>BSCW</a:t>
            </a:r>
          </a:p>
          <a:p>
            <a:r>
              <a:rPr lang="en-US" dirty="0"/>
              <a:t>Charge: 777 WI</a:t>
            </a:r>
          </a:p>
          <a:p>
            <a:r>
              <a:rPr lang="en-US" dirty="0"/>
              <a:t>Court: 2</a:t>
            </a:r>
            <a:r>
              <a:rPr lang="en-US" baseline="30000" dirty="0"/>
              <a:t>nd</a:t>
            </a:r>
            <a:r>
              <a:rPr lang="en-US" dirty="0"/>
              <a:t> court day, JUVSD </a:t>
            </a:r>
            <a:r>
              <a:rPr lang="en-US"/>
              <a:t>@ 0800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Probation Re-arrest</a:t>
            </a:r>
          </a:p>
        </p:txBody>
      </p:sp>
    </p:spTree>
    <p:extLst>
      <p:ext uri="{BB962C8B-B14F-4D97-AF65-F5344CB8AC3E}">
        <p14:creationId xmlns:p14="http://schemas.microsoft.com/office/powerpoint/2010/main" val="1578804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Post Release Community Supervision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r>
              <a:rPr lang="en-US" dirty="0"/>
              <a:t>BPCS</a:t>
            </a:r>
          </a:p>
          <a:p>
            <a:r>
              <a:rPr lang="en-US" dirty="0"/>
              <a:t>Charge: 3453(q) – Flash Incarceration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Document Number: CPR #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**NOTES: PRCS Re-Arrest/Sent-"Enter # of days Sentenced“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Charge Code: PC 3453(q)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Bail Info: H – Held Without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Bail Court Info: N/A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Disposition: FLSH</a:t>
            </a:r>
          </a:p>
          <a:p>
            <a:r>
              <a:rPr lang="en-US" dirty="0"/>
              <a:t>Maximum 10 day sentence</a:t>
            </a:r>
          </a:p>
          <a:p>
            <a:r>
              <a:rPr lang="en-US" dirty="0"/>
              <a:t>Requires a J-18 &amp; sentence calculation in JIMS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Currently processed as a B&amp;R (COVID)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749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Probation Revocation/Post-Release Community Violation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BPRV</a:t>
            </a:r>
          </a:p>
          <a:p>
            <a:r>
              <a:rPr lang="en-US" dirty="0"/>
              <a:t>Charge: 3455 PC, 3455(a) PC, 3455 (a)(4) PC, 3455 (b)(1) PC, 3455(b)(2) PC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Document Number: CPR #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**NOTES: PRCS Re-arrest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Bail Info: H – Held Without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Bail Court Info: N/A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Disposition: N/A</a:t>
            </a:r>
          </a:p>
        </p:txBody>
      </p:sp>
    </p:spTree>
    <p:extLst>
      <p:ext uri="{BB962C8B-B14F-4D97-AF65-F5344CB8AC3E}">
        <p14:creationId xmlns:p14="http://schemas.microsoft.com/office/powerpoint/2010/main" val="1602791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691196551_6da7111c35_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-19050" y="9525"/>
            <a:ext cx="9144000" cy="28956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6198359" y="2402775"/>
            <a:ext cx="24224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200" spc="100" dirty="0">
                <a:solidFill>
                  <a:prstClr val="white">
                    <a:alpha val="88000"/>
                  </a:prstClr>
                </a:solidFill>
                <a:effectLst>
                  <a:reflection blurRad="6350" stA="60000" endA="900" endPos="58000" dir="5400000" sy="-100000" algn="bl" rotWithShape="0"/>
                </a:effectLst>
                <a:latin typeface="Impact" pitchFamily="34" charset="0"/>
              </a:rPr>
              <a:t>Exercises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3352800"/>
            <a:ext cx="281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Carllel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Grannis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Betts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Ware</a:t>
            </a:r>
          </a:p>
        </p:txBody>
      </p:sp>
    </p:spTree>
    <p:extLst>
      <p:ext uri="{BB962C8B-B14F-4D97-AF65-F5344CB8AC3E}">
        <p14:creationId xmlns:p14="http://schemas.microsoft.com/office/powerpoint/2010/main" val="348922756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6858000" cy="35052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cap="none" dirty="0"/>
              <a:t>Also known as Chronic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cap="none" dirty="0"/>
              <a:t>Incarcerated persons that will otherwise be a book and release (B&amp;R) under the charge 647(f) PC will now be a keeper with a bail set and a court hearing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Serial Inebriate Program (SIP)</a:t>
            </a:r>
          </a:p>
        </p:txBody>
      </p:sp>
      <p:pic>
        <p:nvPicPr>
          <p:cNvPr id="4" name="Picture 3" descr="2691196551_6da7111c35_b.jpg"/>
          <p:cNvPicPr>
            <a:picLocks noChangeAspect="1"/>
          </p:cNvPicPr>
          <p:nvPr/>
        </p:nvPicPr>
        <p:blipFill rotWithShape="1">
          <a:blip r:embed="rId2" cstate="print"/>
          <a:srcRect b="58882"/>
          <a:stretch/>
        </p:blipFill>
        <p:spPr>
          <a:xfrm>
            <a:off x="152400" y="152400"/>
            <a:ext cx="8839200" cy="962025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4396108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1905000"/>
          </a:xfrm>
        </p:spPr>
        <p:txBody>
          <a:bodyPr/>
          <a:lstStyle/>
          <a:p>
            <a:r>
              <a:rPr lang="en-US" dirty="0"/>
              <a:t>Serial Inebriate Program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381000" y="3276600"/>
            <a:ext cx="2362200" cy="2849563"/>
          </a:xfrm>
        </p:spPr>
        <p:txBody>
          <a:bodyPr/>
          <a:lstStyle/>
          <a:p>
            <a:r>
              <a:rPr lang="en-US" dirty="0"/>
              <a:t>Only available for the following agencies: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6863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San Diego Police Department</a:t>
            </a:r>
          </a:p>
          <a:p>
            <a:pPr marL="46863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San Diego Harbor Police</a:t>
            </a:r>
          </a:p>
          <a:p>
            <a:pPr marL="46863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Escondido Police Department</a:t>
            </a:r>
          </a:p>
          <a:p>
            <a:pPr marL="46863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Oceanside Police Department</a:t>
            </a:r>
          </a:p>
          <a:p>
            <a:pPr marL="46863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Carlsbad Police Department</a:t>
            </a:r>
          </a:p>
          <a:p>
            <a:pPr marL="46863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North County Sheriff’s Department: </a:t>
            </a:r>
            <a:r>
              <a:rPr lang="en-US" sz="2000" dirty="0">
                <a:hlinkClick r:id="rId2"/>
              </a:rPr>
              <a:t>Chronic List</a:t>
            </a:r>
            <a:endParaRPr lang="en-US" sz="2000" dirty="0"/>
          </a:p>
          <a:p>
            <a:pPr marL="46863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El Cajon Police Department</a:t>
            </a:r>
          </a:p>
          <a:p>
            <a:pPr marL="742950" lvl="2" indent="-285750">
              <a:lnSpc>
                <a:spcPct val="150000"/>
              </a:lnSpc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dirty="0"/>
              <a:t>Processed as a B&amp;R</a:t>
            </a:r>
          </a:p>
          <a:p>
            <a:pPr marL="46863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Lemon Grove Sheriff’s Office</a:t>
            </a:r>
          </a:p>
          <a:p>
            <a:pPr marL="742950" lvl="2" indent="-285750">
              <a:lnSpc>
                <a:spcPct val="150000"/>
              </a:lnSpc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dirty="0"/>
              <a:t>Processed as a B&amp;R</a:t>
            </a:r>
          </a:p>
          <a:p>
            <a:pPr marL="46863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1" indent="0">
              <a:buNone/>
            </a:pPr>
            <a:endParaRPr lang="en-US" sz="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14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Prosecution Desired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For a charge of 647(f) PC, an officer may indicate </a:t>
            </a:r>
            <a:r>
              <a:rPr lang="en-US" dirty="0">
                <a:solidFill>
                  <a:schemeClr val="tx2"/>
                </a:solidFill>
                <a:hlinkClick r:id="rId2"/>
              </a:rPr>
              <a:t>Prosecution Desired </a:t>
            </a:r>
            <a:r>
              <a:rPr lang="en-US" dirty="0">
                <a:solidFill>
                  <a:schemeClr val="tx2"/>
                </a:solidFill>
              </a:rPr>
              <a:t>if they would like the incarcerated person to appear in court</a:t>
            </a:r>
          </a:p>
          <a:p>
            <a:pPr lvl="1"/>
            <a:r>
              <a:rPr lang="en-US" dirty="0"/>
              <a:t>Still processed as a B&amp;R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4" name="Picture 3" descr="2691196551_6da7111c35_b.jpg"/>
          <p:cNvPicPr>
            <a:picLocks noChangeAspect="1"/>
          </p:cNvPicPr>
          <p:nvPr/>
        </p:nvPicPr>
        <p:blipFill rotWithShape="1">
          <a:blip r:embed="rId3" cstate="print"/>
          <a:srcRect b="58882"/>
          <a:stretch/>
        </p:blipFill>
        <p:spPr>
          <a:xfrm>
            <a:off x="152400" y="4572000"/>
            <a:ext cx="8839200" cy="962025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55536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691196551_6da7111c35_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-19050" y="9525"/>
            <a:ext cx="9144000" cy="28956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6198359" y="2402775"/>
            <a:ext cx="24224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200" spc="100" dirty="0">
                <a:solidFill>
                  <a:prstClr val="white">
                    <a:alpha val="88000"/>
                  </a:prstClr>
                </a:solidFill>
                <a:effectLst>
                  <a:reflection blurRad="6350" stA="60000" endA="900" endPos="58000" dir="5400000" sy="-100000" algn="bl" rotWithShape="0"/>
                </a:effectLst>
                <a:latin typeface="Impact" pitchFamily="34" charset="0"/>
              </a:rPr>
              <a:t>Exercises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3352800"/>
            <a:ext cx="373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Lasswell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/>
              <a:t>Tregoe</a:t>
            </a: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Perkins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Hernandez</a:t>
            </a:r>
          </a:p>
        </p:txBody>
      </p:sp>
    </p:spTree>
    <p:extLst>
      <p:ext uri="{BB962C8B-B14F-4D97-AF65-F5344CB8AC3E}">
        <p14:creationId xmlns:p14="http://schemas.microsoft.com/office/powerpoint/2010/main" val="182984601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Bail Per 1275/1275.1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1275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>
              <a:buFont typeface="Courier New" panose="02070309020205020404" pitchFamily="49" charset="0"/>
              <a:buChar char="o"/>
            </a:pPr>
            <a:r>
              <a:rPr lang="en-US" dirty="0"/>
              <a:t>Bail Increase/Reduction</a:t>
            </a:r>
          </a:p>
          <a:p>
            <a:pPr algn="l">
              <a:buFont typeface="Courier New" panose="02070309020205020404" pitchFamily="49" charset="0"/>
              <a:buChar char="o"/>
            </a:pPr>
            <a:r>
              <a:rPr lang="en-US" dirty="0"/>
              <a:t>Form J-107</a:t>
            </a:r>
          </a:p>
          <a:p>
            <a:pPr algn="l">
              <a:buFont typeface="Courier New" panose="02070309020205020404" pitchFamily="49" charset="0"/>
              <a:buChar char="o"/>
            </a:pPr>
            <a:r>
              <a:rPr lang="en-US" dirty="0"/>
              <a:t>.88 </a:t>
            </a:r>
            <a:r>
              <a:rPr lang="en-US" i="1" dirty="0" err="1"/>
              <a:t>gotta</a:t>
            </a:r>
            <a:r>
              <a:rPr lang="en-US" i="1" dirty="0"/>
              <a:t> wait </a:t>
            </a:r>
            <a:r>
              <a:rPr lang="en-US" dirty="0"/>
              <a:t>(pending)</a:t>
            </a:r>
          </a:p>
          <a:p>
            <a:pPr algn="l">
              <a:buFont typeface="Courier New" panose="02070309020205020404" pitchFamily="49" charset="0"/>
              <a:buChar char="o"/>
            </a:pPr>
            <a:r>
              <a:rPr lang="en-US" dirty="0"/>
              <a:t>.44 </a:t>
            </a:r>
            <a:r>
              <a:rPr lang="en-US" i="1" dirty="0"/>
              <a:t>out the door </a:t>
            </a:r>
            <a:r>
              <a:rPr lang="en-US" dirty="0"/>
              <a:t>(approved)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1275.1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>
              <a:buFont typeface="Courier New" panose="02070309020205020404" pitchFamily="49" charset="0"/>
              <a:buChar char="o"/>
            </a:pPr>
            <a:r>
              <a:rPr lang="en-US" dirty="0"/>
              <a:t>Approval from the court</a:t>
            </a:r>
          </a:p>
          <a:p>
            <a:pPr lvl="1" algn="l">
              <a:buFont typeface="Courier New" panose="02070309020205020404" pitchFamily="49" charset="0"/>
              <a:buChar char="o"/>
            </a:pPr>
            <a:r>
              <a:rPr lang="en-US" dirty="0"/>
              <a:t>Not feloniously obtained</a:t>
            </a:r>
          </a:p>
          <a:p>
            <a:pPr algn="l">
              <a:buFont typeface="Courier New" panose="02070309020205020404" pitchFamily="49" charset="0"/>
              <a:buChar char="o"/>
            </a:pPr>
            <a:r>
              <a:rPr lang="en-US" dirty="0"/>
              <a:t>Bail Flag: </a:t>
            </a:r>
            <a:r>
              <a:rPr lang="en-US" i="1" dirty="0"/>
              <a:t>P</a:t>
            </a:r>
          </a:p>
          <a:p>
            <a:pPr algn="l">
              <a:buFont typeface="Courier New" panose="02070309020205020404" pitchFamily="49" charset="0"/>
              <a:buChar char="o"/>
            </a:pPr>
            <a:r>
              <a:rPr lang="en-US" dirty="0"/>
              <a:t>Only the courts can order to lift the hold</a:t>
            </a:r>
          </a:p>
        </p:txBody>
      </p:sp>
    </p:spTree>
    <p:extLst>
      <p:ext uri="{BB962C8B-B14F-4D97-AF65-F5344CB8AC3E}">
        <p14:creationId xmlns:p14="http://schemas.microsoft.com/office/powerpoint/2010/main" val="394653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691196551_6da7111c35_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-19050" y="9525"/>
            <a:ext cx="9144000" cy="28956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6198359" y="2402775"/>
            <a:ext cx="24224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200" spc="100" dirty="0">
                <a:solidFill>
                  <a:prstClr val="white">
                    <a:alpha val="88000"/>
                  </a:prstClr>
                </a:solidFill>
                <a:effectLst>
                  <a:reflection blurRad="6350" stA="60000" endA="900" endPos="58000" dir="5400000" sy="-100000" algn="bl" rotWithShape="0"/>
                </a:effectLst>
                <a:latin typeface="Impact" pitchFamily="34" charset="0"/>
              </a:rPr>
              <a:t>Exercises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3505200"/>
            <a:ext cx="281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Lopez</a:t>
            </a:r>
            <a:endParaRPr lang="en-US" sz="2800" b="1" dirty="0">
              <a:highlight>
                <a:srgbClr val="FFFF00"/>
              </a:highligh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Pena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Butler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2508480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691196551_6da7111c35_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-19050" y="9525"/>
            <a:ext cx="9144000" cy="28956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6198359" y="2402775"/>
            <a:ext cx="24224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200" spc="100" dirty="0">
                <a:solidFill>
                  <a:prstClr val="white">
                    <a:alpha val="88000"/>
                  </a:prstClr>
                </a:solidFill>
                <a:effectLst>
                  <a:reflection blurRad="6350" stA="60000" endA="900" endPos="58000" dir="5400000" sy="-100000" algn="bl" rotWithShape="0"/>
                </a:effectLst>
                <a:latin typeface="Impact" pitchFamily="34" charset="0"/>
              </a:rPr>
              <a:t>Exercises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3336993"/>
            <a:ext cx="281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highlight>
                  <a:srgbClr val="FFFF00"/>
                </a:highlight>
              </a:rPr>
              <a:t>Toma - BBS</a:t>
            </a:r>
          </a:p>
          <a:p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874789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Probation Re-arrest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When a probationer violates the condition of their probation, any agency may arrest them on the warrant</a:t>
            </a:r>
          </a:p>
        </p:txBody>
      </p:sp>
      <p:pic>
        <p:nvPicPr>
          <p:cNvPr id="9" name="Picture 8" descr="2691196551_6da7111c35_b.jpg"/>
          <p:cNvPicPr>
            <a:picLocks noChangeAspect="1"/>
          </p:cNvPicPr>
          <p:nvPr/>
        </p:nvPicPr>
        <p:blipFill rotWithShape="1">
          <a:blip r:embed="rId2" cstate="print"/>
          <a:srcRect b="58882"/>
          <a:stretch/>
        </p:blipFill>
        <p:spPr>
          <a:xfrm>
            <a:off x="152400" y="4572000"/>
            <a:ext cx="8839200" cy="962025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92154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8E4A89D26E4B4CA84F9AEF06FF393F" ma:contentTypeVersion="5" ma:contentTypeDescription="Create a new document." ma:contentTypeScope="" ma:versionID="96e0a2d12ad10300ee45be1172f6487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d85b2059cf1fe55fbdfd536c4cd93b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B7A416-8AB7-476B-9ED8-4FE01BAC7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F77F192-8E40-41B0-A5C7-F40F9C267ABE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BB996C0-1160-45AD-BBAB-3179992428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651</TotalTime>
  <Words>4046</Words>
  <Application>Microsoft Office PowerPoint</Application>
  <PresentationFormat>On-screen Show (4:3)</PresentationFormat>
  <Paragraphs>252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Courier New</vt:lpstr>
      <vt:lpstr>Georgia</vt:lpstr>
      <vt:lpstr>Impact</vt:lpstr>
      <vt:lpstr>Wingdings</vt:lpstr>
      <vt:lpstr>Wingdings 2</vt:lpstr>
      <vt:lpstr>Civic</vt:lpstr>
      <vt:lpstr>PowerPoint Presentation</vt:lpstr>
      <vt:lpstr>Serial Inebriate Program (SIP)</vt:lpstr>
      <vt:lpstr>Serial Inebriate Program</vt:lpstr>
      <vt:lpstr>Prosecution Desired</vt:lpstr>
      <vt:lpstr>PowerPoint Presentation</vt:lpstr>
      <vt:lpstr>Bail Per 1275/1275.1</vt:lpstr>
      <vt:lpstr>PowerPoint Presentation</vt:lpstr>
      <vt:lpstr>PowerPoint Presentation</vt:lpstr>
      <vt:lpstr>Probation Re-arrest</vt:lpstr>
      <vt:lpstr>Probation Re-arrest</vt:lpstr>
      <vt:lpstr>Post Release Community Supervision</vt:lpstr>
      <vt:lpstr>Probation Revocation/Post-Release Community Violation</vt:lpstr>
      <vt:lpstr>PowerPoint Presentation</vt:lpstr>
    </vt:vector>
  </TitlesOfParts>
  <Company>SDSD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SDSD</dc:creator>
  <cp:lastModifiedBy>Parker, Winthrop</cp:lastModifiedBy>
  <cp:revision>24</cp:revision>
  <cp:lastPrinted>2022-02-16T17:08:26Z</cp:lastPrinted>
  <dcterms:created xsi:type="dcterms:W3CDTF">2018-01-03T22:58:49Z</dcterms:created>
  <dcterms:modified xsi:type="dcterms:W3CDTF">2022-04-18T19:18:39Z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TC018814239991</vt:lpwstr>
  </property>
  <property fmtid="{D5CDD505-2E9C-101B-9397-08002B2CF9AE}" pid="3" name="ContentTypeId">
    <vt:lpwstr>0x010100728E4A89D26E4B4CA84F9AEF06FF393F</vt:lpwstr>
  </property>
</Properties>
</file>